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48" r:id="rId2"/>
    <p:sldId id="448" r:id="rId3"/>
    <p:sldId id="449" r:id="rId4"/>
    <p:sldId id="413" r:id="rId5"/>
    <p:sldId id="443" r:id="rId6"/>
    <p:sldId id="444" r:id="rId7"/>
    <p:sldId id="407" r:id="rId8"/>
    <p:sldId id="403" r:id="rId9"/>
    <p:sldId id="404" r:id="rId10"/>
    <p:sldId id="405" r:id="rId11"/>
    <p:sldId id="406" r:id="rId12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_M640MB" initials="A" lastIdx="1" clrIdx="0">
    <p:extLst>
      <p:ext uri="{19B8F6BF-5375-455C-9EA6-DF929625EA0E}">
        <p15:presenceInfo xmlns:p15="http://schemas.microsoft.com/office/powerpoint/2012/main" userId="87e0be5353621f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9966FF"/>
    <a:srgbClr val="FF66CC"/>
    <a:srgbClr val="6666FF"/>
    <a:srgbClr val="99FF66"/>
    <a:srgbClr val="FF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2" autoAdjust="0"/>
    <p:restoredTop sz="80296" autoAdjust="0"/>
  </p:normalViewPr>
  <p:slideViewPr>
    <p:cSldViewPr>
      <p:cViewPr varScale="1">
        <p:scale>
          <a:sx n="92" d="100"/>
          <a:sy n="92" d="100"/>
        </p:scale>
        <p:origin x="17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EAA8A-42C8-4B62-925A-E28503799F63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EDFEE6C-88F2-4EAD-B7B6-14C7C36949D2}">
      <dgm:prSet phldrT="[文字]" custT="1"/>
      <dgm:spPr/>
      <dgm:t>
        <a:bodyPr/>
        <a:lstStyle/>
        <a:p>
          <a:r>
            <a:rPr lang="zh-TW" altLang="en-US" sz="4800" dirty="0" smtClean="0">
              <a:solidFill>
                <a:srgbClr val="002060"/>
              </a:solidFill>
              <a:latin typeface="華康中圓體" panose="020F0509000000000000" pitchFamily="49" charset="-120"/>
              <a:ea typeface="文鼎粗隸" panose="02010609010101010101" pitchFamily="49" charset="-120"/>
            </a:rPr>
            <a:t>特殊教育學校</a:t>
          </a:r>
          <a:endParaRPr lang="zh-TW" altLang="en-US" sz="4800" dirty="0">
            <a:solidFill>
              <a:srgbClr val="002060"/>
            </a:solidFill>
            <a:latin typeface="華康中圓體" panose="020F0509000000000000" pitchFamily="49" charset="-120"/>
            <a:ea typeface="文鼎粗隸" panose="02010609010101010101" pitchFamily="49" charset="-120"/>
          </a:endParaRPr>
        </a:p>
      </dgm:t>
    </dgm:pt>
    <dgm:pt modelId="{796DC5B7-03D6-4428-AB17-12E3C0474B8D}" type="parTrans" cxnId="{0172277E-901D-4C77-B1CB-A1F5A78F0615}">
      <dgm:prSet/>
      <dgm:spPr/>
      <dgm:t>
        <a:bodyPr/>
        <a:lstStyle/>
        <a:p>
          <a:endParaRPr lang="zh-TW" altLang="en-US" sz="2800">
            <a:solidFill>
              <a:srgbClr val="002060"/>
            </a:solidFill>
            <a:latin typeface="華康中圓體" panose="020F0509000000000000" pitchFamily="49" charset="-120"/>
            <a:ea typeface="文鼎粗隸" panose="02010609010101010101" pitchFamily="49" charset="-120"/>
          </a:endParaRPr>
        </a:p>
      </dgm:t>
    </dgm:pt>
    <dgm:pt modelId="{D1885767-4914-48BB-B8E4-1CE9C4FE481A}" type="sibTrans" cxnId="{0172277E-901D-4C77-B1CB-A1F5A78F0615}">
      <dgm:prSet/>
      <dgm:spPr/>
      <dgm:t>
        <a:bodyPr/>
        <a:lstStyle/>
        <a:p>
          <a:endParaRPr lang="zh-TW" altLang="en-US" sz="2800">
            <a:solidFill>
              <a:srgbClr val="002060"/>
            </a:solidFill>
            <a:latin typeface="華康中圓體" panose="020F0509000000000000" pitchFamily="49" charset="-120"/>
            <a:ea typeface="文鼎粗隸" panose="02010609010101010101" pitchFamily="49" charset="-120"/>
          </a:endParaRPr>
        </a:p>
      </dgm:t>
    </dgm:pt>
    <dgm:pt modelId="{02DC3B93-1BA9-4D7C-B658-A58DBEDA0E2B}">
      <dgm:prSet phldrT="[文字]" custT="1"/>
      <dgm:spPr/>
      <dgm:t>
        <a:bodyPr/>
        <a:lstStyle/>
        <a:p>
          <a:r>
            <a:rPr lang="zh-TW" altLang="en-US" sz="4800" dirty="0" smtClean="0">
              <a:solidFill>
                <a:srgbClr val="002060"/>
              </a:solidFill>
              <a:latin typeface="華康中圓體" panose="020F0509000000000000" pitchFamily="49" charset="-120"/>
              <a:ea typeface="文鼎粗隸" panose="02010609010101010101" pitchFamily="49" charset="-120"/>
            </a:rPr>
            <a:t>高級中等學校</a:t>
          </a:r>
          <a:endParaRPr lang="zh-TW" altLang="en-US" sz="4800" dirty="0">
            <a:solidFill>
              <a:srgbClr val="002060"/>
            </a:solidFill>
            <a:latin typeface="華康中圓體" panose="020F0509000000000000" pitchFamily="49" charset="-120"/>
            <a:ea typeface="文鼎粗隸" panose="02010609010101010101" pitchFamily="49" charset="-120"/>
          </a:endParaRPr>
        </a:p>
      </dgm:t>
    </dgm:pt>
    <dgm:pt modelId="{93CF06FE-4C31-477D-BB19-D34598A59A00}" type="parTrans" cxnId="{C8866FEA-C1A6-45E6-B2BC-B79C89CD1812}">
      <dgm:prSet/>
      <dgm:spPr/>
      <dgm:t>
        <a:bodyPr/>
        <a:lstStyle/>
        <a:p>
          <a:endParaRPr lang="zh-TW" altLang="en-US" sz="2800">
            <a:solidFill>
              <a:srgbClr val="002060"/>
            </a:solidFill>
            <a:latin typeface="華康中圓體" panose="020F0509000000000000" pitchFamily="49" charset="-120"/>
            <a:ea typeface="文鼎粗隸" panose="02010609010101010101" pitchFamily="49" charset="-120"/>
          </a:endParaRPr>
        </a:p>
      </dgm:t>
    </dgm:pt>
    <dgm:pt modelId="{AD55E281-6252-433F-BD6B-554CF232A8B3}" type="sibTrans" cxnId="{C8866FEA-C1A6-45E6-B2BC-B79C89CD1812}">
      <dgm:prSet/>
      <dgm:spPr/>
      <dgm:t>
        <a:bodyPr/>
        <a:lstStyle/>
        <a:p>
          <a:endParaRPr lang="zh-TW" altLang="en-US" sz="2800">
            <a:solidFill>
              <a:srgbClr val="002060"/>
            </a:solidFill>
            <a:latin typeface="華康中圓體" panose="020F0509000000000000" pitchFamily="49" charset="-120"/>
            <a:ea typeface="文鼎粗隸" panose="02010609010101010101" pitchFamily="49" charset="-120"/>
          </a:endParaRPr>
        </a:p>
      </dgm:t>
    </dgm:pt>
    <dgm:pt modelId="{9F88010C-8E74-4CD8-ACC2-9A0FA7B64A19}">
      <dgm:prSet phldrT="[文字]" custT="1"/>
      <dgm:spPr/>
      <dgm:t>
        <a:bodyPr/>
        <a:lstStyle/>
        <a:p>
          <a:pPr algn="l"/>
          <a:r>
            <a:rPr lang="zh-TW" altLang="en-US" sz="4800" dirty="0" smtClean="0">
              <a:solidFill>
                <a:srgbClr val="002060"/>
              </a:solidFill>
              <a:latin typeface="華康中圓體" panose="020F0509000000000000" pitchFamily="49" charset="-120"/>
              <a:ea typeface="文鼎粗隸" panose="02010609010101010101" pitchFamily="49" charset="-120"/>
            </a:rPr>
            <a:t>集中式特教班</a:t>
          </a:r>
          <a:endParaRPr lang="zh-TW" altLang="en-US" sz="4800" dirty="0">
            <a:solidFill>
              <a:srgbClr val="002060"/>
            </a:solidFill>
            <a:latin typeface="華康中圓體" panose="020F0509000000000000" pitchFamily="49" charset="-120"/>
            <a:ea typeface="文鼎粗隸" panose="02010609010101010101" pitchFamily="49" charset="-120"/>
          </a:endParaRPr>
        </a:p>
      </dgm:t>
    </dgm:pt>
    <dgm:pt modelId="{2DCB7422-10EB-4EEB-8298-2CA476105E0F}" type="parTrans" cxnId="{8A2F5600-52B4-40CC-99C1-35E0F035D053}">
      <dgm:prSet/>
      <dgm:spPr/>
      <dgm:t>
        <a:bodyPr/>
        <a:lstStyle/>
        <a:p>
          <a:endParaRPr lang="zh-TW" altLang="en-US" sz="2800">
            <a:solidFill>
              <a:srgbClr val="002060"/>
            </a:solidFill>
            <a:latin typeface="華康中圓體" panose="020F0509000000000000" pitchFamily="49" charset="-120"/>
            <a:ea typeface="文鼎粗隸" panose="02010609010101010101" pitchFamily="49" charset="-120"/>
          </a:endParaRPr>
        </a:p>
      </dgm:t>
    </dgm:pt>
    <dgm:pt modelId="{CDCF8663-5E2C-4627-9545-4924A4400940}" type="sibTrans" cxnId="{8A2F5600-52B4-40CC-99C1-35E0F035D053}">
      <dgm:prSet/>
      <dgm:spPr/>
      <dgm:t>
        <a:bodyPr/>
        <a:lstStyle/>
        <a:p>
          <a:endParaRPr lang="zh-TW" altLang="en-US" sz="2800">
            <a:solidFill>
              <a:srgbClr val="002060"/>
            </a:solidFill>
            <a:latin typeface="華康中圓體" panose="020F0509000000000000" pitchFamily="49" charset="-120"/>
            <a:ea typeface="文鼎粗隸" panose="02010609010101010101" pitchFamily="49" charset="-120"/>
          </a:endParaRPr>
        </a:p>
      </dgm:t>
    </dgm:pt>
    <dgm:pt modelId="{6C44E86F-AB80-4361-A766-29CCBC4AEC0A}" type="pres">
      <dgm:prSet presAssocID="{269EAA8A-42C8-4B62-925A-E28503799F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FC8C03B-523F-44BB-B2EB-5AD644A6350D}" type="pres">
      <dgm:prSet presAssocID="{269EAA8A-42C8-4B62-925A-E28503799F63}" presName="Name1" presStyleCnt="0"/>
      <dgm:spPr/>
    </dgm:pt>
    <dgm:pt modelId="{0E4BA556-8947-4FCE-9B4E-96D3340743AA}" type="pres">
      <dgm:prSet presAssocID="{269EAA8A-42C8-4B62-925A-E28503799F63}" presName="cycle" presStyleCnt="0"/>
      <dgm:spPr/>
    </dgm:pt>
    <dgm:pt modelId="{D727EA09-85D5-4B41-8541-D291CF153522}" type="pres">
      <dgm:prSet presAssocID="{269EAA8A-42C8-4B62-925A-E28503799F63}" presName="srcNode" presStyleLbl="node1" presStyleIdx="0" presStyleCnt="3"/>
      <dgm:spPr/>
    </dgm:pt>
    <dgm:pt modelId="{8A218412-DBC6-4EDC-B9E4-9E023ADED1DE}" type="pres">
      <dgm:prSet presAssocID="{269EAA8A-42C8-4B62-925A-E28503799F63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34E8E233-97AC-4CB9-BCE0-85F62AEB47FC}" type="pres">
      <dgm:prSet presAssocID="{269EAA8A-42C8-4B62-925A-E28503799F63}" presName="extraNode" presStyleLbl="node1" presStyleIdx="0" presStyleCnt="3"/>
      <dgm:spPr/>
    </dgm:pt>
    <dgm:pt modelId="{9DF6CEF9-8853-41E8-8A5F-25925670193C}" type="pres">
      <dgm:prSet presAssocID="{269EAA8A-42C8-4B62-925A-E28503799F63}" presName="dstNode" presStyleLbl="node1" presStyleIdx="0" presStyleCnt="3"/>
      <dgm:spPr/>
    </dgm:pt>
    <dgm:pt modelId="{0468EE67-298A-4572-A108-EBFA748869EB}" type="pres">
      <dgm:prSet presAssocID="{CEDFEE6C-88F2-4EAD-B7B6-14C7C36949D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41FFA0-1031-4ED7-B768-90D726EFBBFE}" type="pres">
      <dgm:prSet presAssocID="{CEDFEE6C-88F2-4EAD-B7B6-14C7C36949D2}" presName="accent_1" presStyleCnt="0"/>
      <dgm:spPr/>
    </dgm:pt>
    <dgm:pt modelId="{8C96361B-0A10-4016-883A-0C4EDFECCBDD}" type="pres">
      <dgm:prSet presAssocID="{CEDFEE6C-88F2-4EAD-B7B6-14C7C36949D2}" presName="accentRepeatNode" presStyleLbl="solidFgAcc1" presStyleIdx="0" presStyleCnt="3"/>
      <dgm:spPr/>
    </dgm:pt>
    <dgm:pt modelId="{306E38A4-CDA7-4F0D-9F3D-B4AFB20215AB}" type="pres">
      <dgm:prSet presAssocID="{02DC3B93-1BA9-4D7C-B658-A58DBEDA0E2B}" presName="text_2" presStyleLbl="node1" presStyleIdx="1" presStyleCnt="3" custLinFactY="55593" custLinFactNeighborX="1190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7F0E6F-7641-4A2E-82E9-C5BDBA825987}" type="pres">
      <dgm:prSet presAssocID="{02DC3B93-1BA9-4D7C-B658-A58DBEDA0E2B}" presName="accent_2" presStyleCnt="0"/>
      <dgm:spPr/>
    </dgm:pt>
    <dgm:pt modelId="{710E7F0D-894E-46B7-863F-2A5878D27F47}" type="pres">
      <dgm:prSet presAssocID="{02DC3B93-1BA9-4D7C-B658-A58DBEDA0E2B}" presName="accentRepeatNode" presStyleLbl="solidFgAcc1" presStyleIdx="1" presStyleCnt="3"/>
      <dgm:spPr/>
    </dgm:pt>
    <dgm:pt modelId="{31510648-89F5-4C0E-99A4-4E654C7B2803}" type="pres">
      <dgm:prSet presAssocID="{9F88010C-8E74-4CD8-ACC2-9A0FA7B64A19}" presName="text_3" presStyleLbl="node1" presStyleIdx="2" presStyleCnt="3" custScaleX="89973" custLinFactY="-52448" custLinFactNeighborX="11855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889EF0-1611-43A2-A9C3-CF9D9AAE1139}" type="pres">
      <dgm:prSet presAssocID="{9F88010C-8E74-4CD8-ACC2-9A0FA7B64A19}" presName="accent_3" presStyleCnt="0"/>
      <dgm:spPr/>
    </dgm:pt>
    <dgm:pt modelId="{014DBAF8-88FC-4E76-BD23-4F95B6314DB0}" type="pres">
      <dgm:prSet presAssocID="{9F88010C-8E74-4CD8-ACC2-9A0FA7B64A19}" presName="accentRepeatNode" presStyleLbl="solidFgAcc1" presStyleIdx="2" presStyleCnt="3"/>
      <dgm:spPr/>
    </dgm:pt>
  </dgm:ptLst>
  <dgm:cxnLst>
    <dgm:cxn modelId="{8890D244-5E3C-4C30-810E-8141F8EF5A2D}" type="presOf" srcId="{02DC3B93-1BA9-4D7C-B658-A58DBEDA0E2B}" destId="{306E38A4-CDA7-4F0D-9F3D-B4AFB20215AB}" srcOrd="0" destOrd="0" presId="urn:microsoft.com/office/officeart/2008/layout/VerticalCurvedList"/>
    <dgm:cxn modelId="{8A2F5600-52B4-40CC-99C1-35E0F035D053}" srcId="{269EAA8A-42C8-4B62-925A-E28503799F63}" destId="{9F88010C-8E74-4CD8-ACC2-9A0FA7B64A19}" srcOrd="2" destOrd="0" parTransId="{2DCB7422-10EB-4EEB-8298-2CA476105E0F}" sibTransId="{CDCF8663-5E2C-4627-9545-4924A4400940}"/>
    <dgm:cxn modelId="{D430656A-EA80-455B-9C6B-21B8880A5AF5}" type="presOf" srcId="{CEDFEE6C-88F2-4EAD-B7B6-14C7C36949D2}" destId="{0468EE67-298A-4572-A108-EBFA748869EB}" srcOrd="0" destOrd="0" presId="urn:microsoft.com/office/officeart/2008/layout/VerticalCurvedList"/>
    <dgm:cxn modelId="{0172277E-901D-4C77-B1CB-A1F5A78F0615}" srcId="{269EAA8A-42C8-4B62-925A-E28503799F63}" destId="{CEDFEE6C-88F2-4EAD-B7B6-14C7C36949D2}" srcOrd="0" destOrd="0" parTransId="{796DC5B7-03D6-4428-AB17-12E3C0474B8D}" sibTransId="{D1885767-4914-48BB-B8E4-1CE9C4FE481A}"/>
    <dgm:cxn modelId="{B279811D-DBB1-4011-BC6C-FEA90AB0EBBF}" type="presOf" srcId="{9F88010C-8E74-4CD8-ACC2-9A0FA7B64A19}" destId="{31510648-89F5-4C0E-99A4-4E654C7B2803}" srcOrd="0" destOrd="0" presId="urn:microsoft.com/office/officeart/2008/layout/VerticalCurvedList"/>
    <dgm:cxn modelId="{C8866FEA-C1A6-45E6-B2BC-B79C89CD1812}" srcId="{269EAA8A-42C8-4B62-925A-E28503799F63}" destId="{02DC3B93-1BA9-4D7C-B658-A58DBEDA0E2B}" srcOrd="1" destOrd="0" parTransId="{93CF06FE-4C31-477D-BB19-D34598A59A00}" sibTransId="{AD55E281-6252-433F-BD6B-554CF232A8B3}"/>
    <dgm:cxn modelId="{2407A858-7B10-453A-B9AE-80BFCB7963D7}" type="presOf" srcId="{D1885767-4914-48BB-B8E4-1CE9C4FE481A}" destId="{8A218412-DBC6-4EDC-B9E4-9E023ADED1DE}" srcOrd="0" destOrd="0" presId="urn:microsoft.com/office/officeart/2008/layout/VerticalCurvedList"/>
    <dgm:cxn modelId="{12080C3E-2430-46FC-8B2B-5E6A34A1F0EF}" type="presOf" srcId="{269EAA8A-42C8-4B62-925A-E28503799F63}" destId="{6C44E86F-AB80-4361-A766-29CCBC4AEC0A}" srcOrd="0" destOrd="0" presId="urn:microsoft.com/office/officeart/2008/layout/VerticalCurvedList"/>
    <dgm:cxn modelId="{3AAB4C02-CCBB-42C5-B4B4-FFEBF5FD5208}" type="presParOf" srcId="{6C44E86F-AB80-4361-A766-29CCBC4AEC0A}" destId="{DFC8C03B-523F-44BB-B2EB-5AD644A6350D}" srcOrd="0" destOrd="0" presId="urn:microsoft.com/office/officeart/2008/layout/VerticalCurvedList"/>
    <dgm:cxn modelId="{7F5AA355-E95B-4AAB-82ED-EB422304AF2E}" type="presParOf" srcId="{DFC8C03B-523F-44BB-B2EB-5AD644A6350D}" destId="{0E4BA556-8947-4FCE-9B4E-96D3340743AA}" srcOrd="0" destOrd="0" presId="urn:microsoft.com/office/officeart/2008/layout/VerticalCurvedList"/>
    <dgm:cxn modelId="{E013E22A-86A3-4ACC-AD1D-5B5A2883D3F8}" type="presParOf" srcId="{0E4BA556-8947-4FCE-9B4E-96D3340743AA}" destId="{D727EA09-85D5-4B41-8541-D291CF153522}" srcOrd="0" destOrd="0" presId="urn:microsoft.com/office/officeart/2008/layout/VerticalCurvedList"/>
    <dgm:cxn modelId="{CC9706C9-E291-4261-883B-9612307CD096}" type="presParOf" srcId="{0E4BA556-8947-4FCE-9B4E-96D3340743AA}" destId="{8A218412-DBC6-4EDC-B9E4-9E023ADED1DE}" srcOrd="1" destOrd="0" presId="urn:microsoft.com/office/officeart/2008/layout/VerticalCurvedList"/>
    <dgm:cxn modelId="{F2091495-5845-4CCB-9F4B-96D6DC579028}" type="presParOf" srcId="{0E4BA556-8947-4FCE-9B4E-96D3340743AA}" destId="{34E8E233-97AC-4CB9-BCE0-85F62AEB47FC}" srcOrd="2" destOrd="0" presId="urn:microsoft.com/office/officeart/2008/layout/VerticalCurvedList"/>
    <dgm:cxn modelId="{5F94D8AC-4ABE-4A5B-8F40-F86C3280E8FA}" type="presParOf" srcId="{0E4BA556-8947-4FCE-9B4E-96D3340743AA}" destId="{9DF6CEF9-8853-41E8-8A5F-25925670193C}" srcOrd="3" destOrd="0" presId="urn:microsoft.com/office/officeart/2008/layout/VerticalCurvedList"/>
    <dgm:cxn modelId="{C2DD0C0A-C347-407E-AC83-647A4F7B801A}" type="presParOf" srcId="{DFC8C03B-523F-44BB-B2EB-5AD644A6350D}" destId="{0468EE67-298A-4572-A108-EBFA748869EB}" srcOrd="1" destOrd="0" presId="urn:microsoft.com/office/officeart/2008/layout/VerticalCurvedList"/>
    <dgm:cxn modelId="{A4F6CB9B-3193-4117-9D1A-26E23ACB832E}" type="presParOf" srcId="{DFC8C03B-523F-44BB-B2EB-5AD644A6350D}" destId="{A141FFA0-1031-4ED7-B768-90D726EFBBFE}" srcOrd="2" destOrd="0" presId="urn:microsoft.com/office/officeart/2008/layout/VerticalCurvedList"/>
    <dgm:cxn modelId="{2FD77E81-7015-4AEF-A828-6F3F580F1D29}" type="presParOf" srcId="{A141FFA0-1031-4ED7-B768-90D726EFBBFE}" destId="{8C96361B-0A10-4016-883A-0C4EDFECCBDD}" srcOrd="0" destOrd="0" presId="urn:microsoft.com/office/officeart/2008/layout/VerticalCurvedList"/>
    <dgm:cxn modelId="{FD32A8C9-D3AB-4276-94B8-C6A3C2E1F515}" type="presParOf" srcId="{DFC8C03B-523F-44BB-B2EB-5AD644A6350D}" destId="{306E38A4-CDA7-4F0D-9F3D-B4AFB20215AB}" srcOrd="3" destOrd="0" presId="urn:microsoft.com/office/officeart/2008/layout/VerticalCurvedList"/>
    <dgm:cxn modelId="{6F2B0F6E-D0D9-4C13-9416-5388E001CFAA}" type="presParOf" srcId="{DFC8C03B-523F-44BB-B2EB-5AD644A6350D}" destId="{A77F0E6F-7641-4A2E-82E9-C5BDBA825987}" srcOrd="4" destOrd="0" presId="urn:microsoft.com/office/officeart/2008/layout/VerticalCurvedList"/>
    <dgm:cxn modelId="{3E0A3DB5-B8C9-48C1-8EC0-EA2C0A82F0D6}" type="presParOf" srcId="{A77F0E6F-7641-4A2E-82E9-C5BDBA825987}" destId="{710E7F0D-894E-46B7-863F-2A5878D27F47}" srcOrd="0" destOrd="0" presId="urn:microsoft.com/office/officeart/2008/layout/VerticalCurvedList"/>
    <dgm:cxn modelId="{769CD9E9-0B1C-47C6-A95B-6316189B4E35}" type="presParOf" srcId="{DFC8C03B-523F-44BB-B2EB-5AD644A6350D}" destId="{31510648-89F5-4C0E-99A4-4E654C7B2803}" srcOrd="5" destOrd="0" presId="urn:microsoft.com/office/officeart/2008/layout/VerticalCurvedList"/>
    <dgm:cxn modelId="{E6773CBE-7BB1-42D4-9FC0-21E9966E9129}" type="presParOf" srcId="{DFC8C03B-523F-44BB-B2EB-5AD644A6350D}" destId="{E9889EF0-1611-43A2-A9C3-CF9D9AAE1139}" srcOrd="6" destOrd="0" presId="urn:microsoft.com/office/officeart/2008/layout/VerticalCurvedList"/>
    <dgm:cxn modelId="{B4FE7DA8-4683-4A36-9BB5-1F2E4784D814}" type="presParOf" srcId="{E9889EF0-1611-43A2-A9C3-CF9D9AAE1139}" destId="{014DBAF8-88FC-4E76-BD23-4F95B6314D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18412-DBC6-4EDC-B9E4-9E023ADED1DE}">
      <dsp:nvSpPr>
        <dsp:cNvPr id="0" name=""/>
        <dsp:cNvSpPr/>
      </dsp:nvSpPr>
      <dsp:spPr>
        <a:xfrm>
          <a:off x="-4120313" y="-632344"/>
          <a:ext cx="4909712" cy="4909712"/>
        </a:xfrm>
        <a:prstGeom prst="blockArc">
          <a:avLst>
            <a:gd name="adj1" fmla="val 18900000"/>
            <a:gd name="adj2" fmla="val 2700000"/>
            <a:gd name="adj3" fmla="val 440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8EE67-298A-4572-A108-EBFA748869EB}">
      <dsp:nvSpPr>
        <dsp:cNvPr id="0" name=""/>
        <dsp:cNvSpPr/>
      </dsp:nvSpPr>
      <dsp:spPr>
        <a:xfrm>
          <a:off x="507661" y="364502"/>
          <a:ext cx="6140513" cy="7290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648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solidFill>
                <a:srgbClr val="002060"/>
              </a:solidFill>
              <a:latin typeface="華康中圓體" panose="020F0509000000000000" pitchFamily="49" charset="-120"/>
              <a:ea typeface="文鼎粗隸" panose="02010609010101010101" pitchFamily="49" charset="-120"/>
            </a:rPr>
            <a:t>特殊教育學校</a:t>
          </a:r>
          <a:endParaRPr lang="zh-TW" altLang="en-US" sz="4800" kern="1200" dirty="0">
            <a:solidFill>
              <a:srgbClr val="002060"/>
            </a:solidFill>
            <a:latin typeface="華康中圓體" panose="020F0509000000000000" pitchFamily="49" charset="-120"/>
            <a:ea typeface="文鼎粗隸" panose="02010609010101010101" pitchFamily="49" charset="-120"/>
          </a:endParaRPr>
        </a:p>
      </dsp:txBody>
      <dsp:txXfrm>
        <a:off x="507661" y="364502"/>
        <a:ext cx="6140513" cy="729004"/>
      </dsp:txXfrm>
    </dsp:sp>
    <dsp:sp modelId="{8C96361B-0A10-4016-883A-0C4EDFECCBDD}">
      <dsp:nvSpPr>
        <dsp:cNvPr id="0" name=""/>
        <dsp:cNvSpPr/>
      </dsp:nvSpPr>
      <dsp:spPr>
        <a:xfrm>
          <a:off x="52033" y="273376"/>
          <a:ext cx="911256" cy="911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E38A4-CDA7-4F0D-9F3D-B4AFB20215AB}">
      <dsp:nvSpPr>
        <dsp:cNvPr id="0" name=""/>
        <dsp:cNvSpPr/>
      </dsp:nvSpPr>
      <dsp:spPr>
        <a:xfrm>
          <a:off x="821223" y="2592290"/>
          <a:ext cx="5875520" cy="729004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648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solidFill>
                <a:srgbClr val="002060"/>
              </a:solidFill>
              <a:latin typeface="華康中圓體" panose="020F0509000000000000" pitchFamily="49" charset="-120"/>
              <a:ea typeface="文鼎粗隸" panose="02010609010101010101" pitchFamily="49" charset="-120"/>
            </a:rPr>
            <a:t>高級中等學校</a:t>
          </a:r>
          <a:endParaRPr lang="zh-TW" altLang="en-US" sz="4800" kern="1200" dirty="0">
            <a:solidFill>
              <a:srgbClr val="002060"/>
            </a:solidFill>
            <a:latin typeface="華康中圓體" panose="020F0509000000000000" pitchFamily="49" charset="-120"/>
            <a:ea typeface="文鼎粗隸" panose="02010609010101010101" pitchFamily="49" charset="-120"/>
          </a:endParaRPr>
        </a:p>
      </dsp:txBody>
      <dsp:txXfrm>
        <a:off x="821223" y="2592290"/>
        <a:ext cx="5875520" cy="729004"/>
      </dsp:txXfrm>
    </dsp:sp>
    <dsp:sp modelId="{710E7F0D-894E-46B7-863F-2A5878D27F47}">
      <dsp:nvSpPr>
        <dsp:cNvPr id="0" name=""/>
        <dsp:cNvSpPr/>
      </dsp:nvSpPr>
      <dsp:spPr>
        <a:xfrm>
          <a:off x="317026" y="1366883"/>
          <a:ext cx="911256" cy="911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10648-89F5-4C0E-99A4-4E654C7B2803}">
      <dsp:nvSpPr>
        <dsp:cNvPr id="0" name=""/>
        <dsp:cNvSpPr/>
      </dsp:nvSpPr>
      <dsp:spPr>
        <a:xfrm>
          <a:off x="1171939" y="1440163"/>
          <a:ext cx="5524804" cy="729004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648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solidFill>
                <a:srgbClr val="002060"/>
              </a:solidFill>
              <a:latin typeface="華康中圓體" panose="020F0509000000000000" pitchFamily="49" charset="-120"/>
              <a:ea typeface="文鼎粗隸" panose="02010609010101010101" pitchFamily="49" charset="-120"/>
            </a:rPr>
            <a:t>集中式特教班</a:t>
          </a:r>
          <a:endParaRPr lang="zh-TW" altLang="en-US" sz="4800" kern="1200" dirty="0">
            <a:solidFill>
              <a:srgbClr val="002060"/>
            </a:solidFill>
            <a:latin typeface="華康中圓體" panose="020F0509000000000000" pitchFamily="49" charset="-120"/>
            <a:ea typeface="文鼎粗隸" panose="02010609010101010101" pitchFamily="49" charset="-120"/>
          </a:endParaRPr>
        </a:p>
      </dsp:txBody>
      <dsp:txXfrm>
        <a:off x="1171939" y="1440163"/>
        <a:ext cx="5524804" cy="729004"/>
      </dsp:txXfrm>
    </dsp:sp>
    <dsp:sp modelId="{014DBAF8-88FC-4E76-BD23-4F95B6314DB0}">
      <dsp:nvSpPr>
        <dsp:cNvPr id="0" name=""/>
        <dsp:cNvSpPr/>
      </dsp:nvSpPr>
      <dsp:spPr>
        <a:xfrm>
          <a:off x="52033" y="2460391"/>
          <a:ext cx="911256" cy="911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pPr>
              <a:defRPr/>
            </a:pPr>
            <a:fld id="{F771E9EA-0A4A-4531-A2D9-51858AABA2B6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pPr>
              <a:defRPr/>
            </a:pPr>
            <a:fld id="{57966532-2682-4F67-9D3C-A68F36918D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0" tIns="45860" rIns="91720" bIns="458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0" tIns="45860" rIns="91720" bIns="458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6048C0-DA18-4189-B468-C0179B873F37}" type="datetimeFigureOut">
              <a:rPr lang="zh-TW" altLang="en-US"/>
              <a:pPr>
                <a:defRPr/>
              </a:pPr>
              <a:t>2021/12/10</a:t>
            </a:fld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7763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7187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0" tIns="45860" rIns="91720" bIns="45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0" tIns="45860" rIns="91720" bIns="4586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0" tIns="45860" rIns="91720" bIns="458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5FDDB4-162F-4A7A-AC0D-E20D3A9180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免試入學 特色招生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5FDDB4-162F-4A7A-AC0D-E20D3A918088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587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7D073-E0E3-4588-AF28-35E9988AE859}" type="datetime1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4FD0-2F0E-452C-9F0B-3F2F5A923F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24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9C86-F20D-4687-B5B1-CBCAE69039B6}" type="datetime1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38772-1CAB-4F49-9EC8-A811B5C234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99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6EBB-70FF-410D-9E42-6F929AFEBF31}" type="datetime1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620E1-A809-4AA5-B29F-826BFCC6B2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73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143000" y="731838"/>
            <a:ext cx="7162800" cy="47831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2155-108D-4EE6-8E8E-8BFDF513E698}" type="datetime1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8CD6-2FF0-46AE-8734-356F647EDE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496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7585-9A08-4472-9FCB-5462CE5E47CA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F5380-E916-456B-9195-6C89308237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329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rot="19896190">
            <a:off x="522288" y="33338"/>
            <a:ext cx="501650" cy="6699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rot="21433404">
            <a:off x="-319088" y="-288925"/>
            <a:ext cx="946151" cy="12620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850107" y="961231"/>
            <a:ext cx="285750" cy="21431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 rot="17430621">
            <a:off x="957263" y="160338"/>
            <a:ext cx="204787" cy="15398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285375" y="236937"/>
            <a:ext cx="4201025" cy="529569"/>
          </a:xfrm>
          <a:prstGeom prst="rect">
            <a:avLst/>
          </a:prstGeom>
          <a:ln w="12700" cmpd="sng">
            <a:noFill/>
          </a:ln>
        </p:spPr>
        <p:txBody>
          <a:bodyPr anchor="ctr"/>
          <a:lstStyle>
            <a:lvl1pPr marL="0" indent="0" algn="l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9595650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6CBC-DBDD-4BBB-B279-8D218F696FB1}" type="datetime1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EF26F-C014-46E9-A41E-C14A5D805E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02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43468-A7B1-4086-8E65-78A3C7EF7FB9}" type="datetime1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75CA-3C86-4A69-84E3-5E11DB8D41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90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CC51-B245-4406-8711-DE48F09BE42E}" type="datetime1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F2F5-0BBE-4239-9B78-B63ED76C7E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13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7E3A-0089-4A8D-B02D-313837D8E493}" type="datetime1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BDCD-8197-4CE9-8AB1-BE1B1DC3C8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29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1EE79-9097-4321-A7FC-D2393C5CAA15}" type="datetime1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0A0D5-DE95-4FFC-A3E0-7394F7E95C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6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02E39-322B-4F51-A19E-20B1AC74E9DA}" type="datetime1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594C-B44A-4977-BE2F-56F4E2AEEB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23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87A8-4FCB-4AD5-A28B-4DF14C2AF3C1}" type="datetime1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3691-7CBF-4F10-9874-F8567D5E00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48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9F3A-CA4A-4A62-BE4D-066676930BE1}" type="datetime1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1A22-7E2A-48AB-87C2-36F6778D64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62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33ED99-33B2-4EE3-969E-E8C101743354}" type="datetime1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100" b="1">
                <a:solidFill>
                  <a:srgbClr val="7F7F7F"/>
                </a:solidFill>
                <a:latin typeface="Trebuchet MS" pitchFamily="34" charset="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1">
                <a:solidFill>
                  <a:srgbClr val="7F7F7F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2F270E60-7004-47AA-9857-75882DF437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02" r:id="rId2"/>
    <p:sldLayoutId id="2147483923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24" r:id="rId9"/>
    <p:sldLayoutId id="2147483908" r:id="rId10"/>
    <p:sldLayoutId id="2147483909" r:id="rId11"/>
    <p:sldLayoutId id="2147483910" r:id="rId12"/>
    <p:sldLayoutId id="2147483925" r:id="rId13"/>
    <p:sldLayoutId id="2147483929" r:id="rId14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 pitchFamily="34" charset="-12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 pitchFamily="34" charset="-12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 pitchFamily="34" charset="-12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apt.set.edu.tw/index3-1.a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118524986"/>
              </p:ext>
            </p:extLst>
          </p:nvPr>
        </p:nvGraphicFramePr>
        <p:xfrm>
          <a:off x="2195736" y="1628800"/>
          <a:ext cx="6696744" cy="36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矩形 5"/>
          <p:cNvSpPr>
            <a:spLocks noChangeArrowheads="1"/>
          </p:cNvSpPr>
          <p:nvPr/>
        </p:nvSpPr>
        <p:spPr bwMode="auto">
          <a:xfrm>
            <a:off x="251520" y="428471"/>
            <a:ext cx="882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3600" dirty="0" smtClean="0">
                <a:solidFill>
                  <a:srgbClr val="0000CC"/>
                </a:solidFill>
                <a:latin typeface="華康中圓體" panose="020F0509000000000000" pitchFamily="49" charset="-120"/>
                <a:ea typeface="文鼎粗隸" panose="02010609010101010101" pitchFamily="49" charset="-120"/>
              </a:rPr>
              <a:t>111</a:t>
            </a:r>
            <a:r>
              <a:rPr lang="zh-TW" altLang="en-US" sz="3600" dirty="0" smtClean="0">
                <a:solidFill>
                  <a:srgbClr val="0000CC"/>
                </a:solidFill>
                <a:latin typeface="華康中圓體" panose="020F0509000000000000" pitchFamily="49" charset="-120"/>
                <a:ea typeface="文鼎粗隸" panose="02010609010101010101" pitchFamily="49" charset="-120"/>
              </a:rPr>
              <a:t>學年度身心</a:t>
            </a:r>
            <a:r>
              <a:rPr lang="zh-TW" altLang="en-US" sz="3600" dirty="0">
                <a:solidFill>
                  <a:srgbClr val="0000CC"/>
                </a:solidFill>
                <a:latin typeface="華康中圓體" panose="020F0509000000000000" pitchFamily="49" charset="-120"/>
                <a:ea typeface="文鼎粗隸" panose="02010609010101010101" pitchFamily="49" charset="-120"/>
              </a:rPr>
              <a:t>障礙學生適性輔導</a:t>
            </a:r>
            <a:r>
              <a:rPr lang="zh-TW" altLang="en-US" sz="3600" dirty="0" smtClean="0">
                <a:solidFill>
                  <a:srgbClr val="0000CC"/>
                </a:solidFill>
                <a:latin typeface="華康中圓體" panose="020F0509000000000000" pitchFamily="49" charset="-120"/>
                <a:ea typeface="文鼎粗隸" panose="02010609010101010101" pitchFamily="49" charset="-120"/>
              </a:rPr>
              <a:t>安置</a:t>
            </a:r>
            <a:endParaRPr lang="en-US" altLang="zh-TW" sz="3600" dirty="0" smtClean="0">
              <a:solidFill>
                <a:srgbClr val="0000CC"/>
              </a:solidFill>
              <a:latin typeface="華康中圓體" panose="020F0509000000000000" pitchFamily="49" charset="-120"/>
              <a:ea typeface="文鼎粗隸" panose="02010609010101010101" pitchFamily="49" charset="-120"/>
            </a:endParaRPr>
          </a:p>
          <a:p>
            <a:pPr algn="ctr"/>
            <a:r>
              <a:rPr lang="zh-TW" altLang="en-US" sz="3600" dirty="0">
                <a:solidFill>
                  <a:srgbClr val="0000CC"/>
                </a:solidFill>
                <a:latin typeface="華康中圓體" panose="020F0509000000000000" pitchFamily="49" charset="-120"/>
                <a:ea typeface="文鼎粗隸" panose="02010609010101010101" pitchFamily="49" charset="-120"/>
              </a:rPr>
              <a:t>聯合安置</a:t>
            </a:r>
            <a:r>
              <a:rPr lang="zh-TW" altLang="en-US" sz="3600" dirty="0" smtClean="0">
                <a:solidFill>
                  <a:srgbClr val="0000CC"/>
                </a:solidFill>
                <a:latin typeface="華康中圓體" panose="020F0509000000000000" pitchFamily="49" charset="-120"/>
                <a:ea typeface="文鼎粗隸" panose="02010609010101010101" pitchFamily="49" charset="-120"/>
              </a:rPr>
              <a:t>簡章說明</a:t>
            </a:r>
            <a:endParaRPr lang="en-US" altLang="zh-TW" sz="3600" dirty="0">
              <a:solidFill>
                <a:srgbClr val="0000CC"/>
              </a:solidFill>
              <a:latin typeface="華康中圓體" panose="020F0509000000000000" pitchFamily="49" charset="-120"/>
              <a:ea typeface="文鼎粗隸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995936" cy="85010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zh-TW" altLang="en-US" sz="3600" dirty="0">
                <a:latin typeface="華康康楷體W5" pitchFamily="65" charset="-120"/>
                <a:ea typeface="華康康楷體W5" pitchFamily="65" charset="-120"/>
              </a:rPr>
              <a:t>重要日程表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93611"/>
              </p:ext>
            </p:extLst>
          </p:nvPr>
        </p:nvGraphicFramePr>
        <p:xfrm>
          <a:off x="31297" y="764702"/>
          <a:ext cx="9071992" cy="614774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67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37065507"/>
                    </a:ext>
                  </a:extLst>
                </a:gridCol>
                <a:gridCol w="2123728">
                  <a:extLst>
                    <a:ext uri="{9D8B030D-6E8A-4147-A177-3AD203B41FA5}">
                      <a16:colId xmlns:a16="http://schemas.microsoft.com/office/drawing/2014/main" val="2656660916"/>
                    </a:ext>
                  </a:extLst>
                </a:gridCol>
              </a:tblGrid>
              <a:tr h="25422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期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特教學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集中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式特殊教育班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高級</a:t>
                      </a:r>
                      <a:r>
                        <a:rPr lang="zh-TW" sz="2400" kern="0" dirty="0">
                          <a:latin typeface="標楷體" pitchFamily="65" charset="-120"/>
                          <a:ea typeface="標楷體" pitchFamily="65" charset="-120"/>
                        </a:rPr>
                        <a:t>中等學校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425" marR="654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111/6/9(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四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前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在家教育鑑定安置聯合會議審查</a:t>
                      </a:r>
                      <a:endParaRPr lang="zh-TW" alt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297928"/>
                  </a:ext>
                </a:extLst>
              </a:tr>
              <a:tr h="11236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/6/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公告安置結果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寄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發「安置結果通知單」至國中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端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轉發學生</a:t>
                      </a:r>
                      <a:r>
                        <a:rPr lang="zh-TW" alt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及其</a:t>
                      </a:r>
                      <a:r>
                        <a:rPr lang="zh-TW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監護人或法定代理人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111/6/20(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一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前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教育部鑑輔會審議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含在家教育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alt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265769"/>
                  </a:ext>
                </a:extLst>
              </a:tr>
              <a:tr h="7490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/6/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21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111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/6/2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lang="en-US" sz="2400" kern="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學生</a:t>
                      </a: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報到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0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sz="2400" kern="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2400" kern="0" dirty="0"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完成</a:t>
                      </a:r>
                      <a:r>
                        <a:rPr lang="zh-TW" sz="2400" kern="0" dirty="0"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科安置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TW" altLang="en-US" sz="2400"/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36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/7/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/7/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en-US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0" kern="0" dirty="0" smtClean="0"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中午</a:t>
                      </a:r>
                      <a:r>
                        <a:rPr lang="en-US" altLang="zh-TW" sz="2000" b="0" kern="0" dirty="0" smtClean="0"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12</a:t>
                      </a:r>
                      <a:r>
                        <a:rPr lang="zh-TW" altLang="en-US" sz="2000" b="0" kern="0" dirty="0" smtClean="0"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時前</a:t>
                      </a:r>
                      <a:endParaRPr lang="zh-TW" sz="2000" b="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學生</a:t>
                      </a: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報到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111/7/29(</a:t>
                      </a:r>
                      <a:r>
                        <a:rPr lang="zh-TW" altLang="en-US" sz="2400" b="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五</a:t>
                      </a:r>
                      <a:r>
                        <a:rPr lang="en-US" altLang="zh-TW" sz="2400" b="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2400" b="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前</a:t>
                      </a:r>
                      <a:endParaRPr lang="en-US" altLang="zh-TW" sz="2400" b="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0" dirty="0" smtClean="0"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中午</a:t>
                      </a:r>
                      <a:r>
                        <a:rPr lang="en-US" altLang="zh-TW" sz="2000" b="0" kern="0" dirty="0" smtClean="0"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12</a:t>
                      </a:r>
                      <a:r>
                        <a:rPr lang="zh-TW" altLang="en-US" sz="2000" b="0" kern="0" dirty="0" smtClean="0"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時前</a:t>
                      </a:r>
                      <a:endParaRPr lang="zh-TW" altLang="zh-TW" sz="2000" b="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已報到學生放棄報到截止日</a:t>
                      </a:r>
                      <a:endParaRPr lang="en-US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41643" marR="4164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1915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995936" cy="85010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zh-TW" altLang="en-US" sz="3600" dirty="0">
                <a:latin typeface="華康康楷體W5" pitchFamily="65" charset="-120"/>
                <a:ea typeface="華康康楷體W5" pitchFamily="65" charset="-120"/>
              </a:rPr>
              <a:t>重要日程表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197984"/>
              </p:ext>
            </p:extLst>
          </p:nvPr>
        </p:nvGraphicFramePr>
        <p:xfrm>
          <a:off x="0" y="1124745"/>
          <a:ext cx="9144000" cy="543039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5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88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期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國立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特殊教育學校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高級</a:t>
                      </a:r>
                      <a:r>
                        <a:rPr lang="zh-TW" sz="2400" kern="0" dirty="0">
                          <a:latin typeface="標楷體" pitchFamily="65" charset="-120"/>
                          <a:ea typeface="標楷體" pitchFamily="65" charset="-120"/>
                        </a:rPr>
                        <a:t>中等學校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70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6/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公告餘額安置開缺名額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38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/7/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/7/1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ts val="17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學生向原就讀國中完成餘額安置網路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報名</a:t>
                      </a:r>
                      <a:endParaRPr lang="en-US" altLang="zh-TW" sz="2400" kern="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lvl="0" indent="-342900">
                        <a:lnSpc>
                          <a:spcPts val="17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lvl="0" indent="-342900">
                        <a:lnSpc>
                          <a:spcPts val="17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國中將報名資料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送達縣政府教育處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70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/7/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縣政府教育處完成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資格初審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後</a:t>
                      </a:r>
                      <a:endParaRPr lang="en-US" altLang="zh-TW" sz="2400" kern="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送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分區安置委員會審核安置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97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/7/2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公告餘額安置結果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87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/8/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學生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報到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87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111/8/10(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三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中午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12</a:t>
                      </a: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時前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已報到學生放棄報到截止日</a:t>
                      </a:r>
                      <a:endParaRPr lang="en-US" altLang="zh-TW" sz="24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71506"/>
                  </a:ext>
                </a:extLst>
              </a:tr>
            </a:tbl>
          </a:graphicData>
        </a:graphic>
      </p:graphicFrame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395536" y="620837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400" dirty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餘額安置作業</a:t>
            </a:r>
            <a:endParaRPr lang="zh-TW" altLang="en-US" sz="2400" dirty="0">
              <a:solidFill>
                <a:srgbClr val="FF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60020"/>
            <a:ext cx="7262192" cy="1143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國中身心</a:t>
            </a:r>
            <a:r>
              <a:rPr lang="zh-TW" altLang="en-US" dirty="0"/>
              <a:t>障礙學生</a:t>
            </a:r>
            <a:r>
              <a:rPr lang="zh-TW" altLang="en-US" dirty="0" smtClean="0"/>
              <a:t>升學管道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640960" cy="4536504"/>
          </a:xfrm>
        </p:spPr>
        <p:txBody>
          <a:bodyPr/>
          <a:lstStyle/>
          <a:p>
            <a:pPr marL="503237" indent="-457200" algn="just">
              <a:buFont typeface="+mj-lt"/>
              <a:buAutoNum type="arabicPeriod"/>
            </a:pPr>
            <a:r>
              <a:rPr lang="zh-TW" altLang="en-US" sz="3600" dirty="0" smtClean="0"/>
              <a:t>適</a:t>
            </a:r>
            <a:r>
              <a:rPr lang="zh-TW" altLang="en-US" sz="3600" dirty="0"/>
              <a:t>性輔導</a:t>
            </a:r>
            <a:r>
              <a:rPr lang="zh-TW" altLang="en-US" sz="3600" dirty="0" smtClean="0"/>
              <a:t>安置</a:t>
            </a:r>
            <a:endParaRPr lang="zh-TW" altLang="en-US" sz="3600" dirty="0"/>
          </a:p>
          <a:p>
            <a:pPr marL="503237" indent="-457200" algn="just">
              <a:buFont typeface="+mj-lt"/>
              <a:buAutoNum type="arabicPeriod"/>
            </a:pPr>
            <a:r>
              <a:rPr lang="zh-TW" altLang="en-US" sz="3600" dirty="0" smtClean="0"/>
              <a:t>免試入學</a:t>
            </a:r>
            <a:endParaRPr lang="zh-TW" altLang="en-US" sz="3600" dirty="0"/>
          </a:p>
          <a:p>
            <a:pPr marL="503237" indent="-457200" algn="just">
              <a:buFont typeface="+mj-lt"/>
              <a:buAutoNum type="arabicPeriod"/>
            </a:pPr>
            <a:r>
              <a:rPr lang="zh-TW" altLang="en-US" sz="3600" dirty="0" smtClean="0"/>
              <a:t>特色招生</a:t>
            </a:r>
            <a:endParaRPr lang="en-US" altLang="zh-TW" sz="3600" dirty="0" smtClean="0"/>
          </a:p>
          <a:p>
            <a:pPr algn="just"/>
            <a:endParaRPr lang="en-US" altLang="zh-TW" sz="3200" dirty="0" smtClean="0"/>
          </a:p>
          <a:p>
            <a:pPr algn="just"/>
            <a:r>
              <a:rPr lang="zh-TW" altLang="en-US" sz="3200" dirty="0" smtClean="0"/>
              <a:t>學生</a:t>
            </a:r>
            <a:r>
              <a:rPr lang="zh-TW" altLang="en-US" sz="3200" dirty="0"/>
              <a:t>參加適性輔導安置可再參加其他入學管道，並保留其適性安置名額，但經由其他管道同時錄取者，僅能</a:t>
            </a:r>
            <a:r>
              <a:rPr lang="zh-TW" altLang="en-US" sz="3200" dirty="0">
                <a:solidFill>
                  <a:srgbClr val="FF0000"/>
                </a:solidFill>
              </a:rPr>
              <a:t>擇一</a:t>
            </a:r>
            <a:r>
              <a:rPr lang="zh-TW" altLang="en-US" sz="3200" dirty="0"/>
              <a:t>錄取結果</a:t>
            </a:r>
            <a:r>
              <a:rPr lang="zh-TW" altLang="en-US" sz="3200" dirty="0">
                <a:solidFill>
                  <a:srgbClr val="FF0000"/>
                </a:solidFill>
              </a:rPr>
              <a:t>報到</a:t>
            </a:r>
            <a:r>
              <a:rPr lang="zh-TW" altLang="en-US" sz="3200" dirty="0" smtClean="0"/>
              <a:t>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927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60020"/>
            <a:ext cx="7262192" cy="1143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身心</a:t>
            </a:r>
            <a:r>
              <a:rPr lang="zh-TW" altLang="en-US" dirty="0"/>
              <a:t>障礙學生適性輔導安置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640960" cy="5256584"/>
          </a:xfrm>
        </p:spPr>
        <p:txBody>
          <a:bodyPr/>
          <a:lstStyle/>
          <a:p>
            <a:pPr algn="just"/>
            <a:r>
              <a:rPr lang="zh-TW" altLang="en-US" sz="2800" dirty="0" smtClean="0"/>
              <a:t>依縣市分為</a:t>
            </a:r>
            <a:r>
              <a:rPr lang="en-US" altLang="zh-TW" sz="2800" dirty="0" smtClean="0"/>
              <a:t>20</a:t>
            </a:r>
            <a:r>
              <a:rPr lang="zh-TW" altLang="en-US" sz="2800" dirty="0" smtClean="0"/>
              <a:t>區</a:t>
            </a:r>
            <a:r>
              <a:rPr lang="zh-TW" altLang="en-US" sz="2800" dirty="0"/>
              <a:t>，</a:t>
            </a:r>
            <a:r>
              <a:rPr lang="zh-TW" altLang="en-US" sz="2800" dirty="0" smtClean="0"/>
              <a:t>其中</a:t>
            </a:r>
            <a:r>
              <a:rPr lang="en-US" altLang="zh-TW" sz="2800" dirty="0" smtClean="0"/>
              <a:t>5</a:t>
            </a:r>
            <a:r>
              <a:rPr lang="zh-TW" altLang="en-US" sz="2800" dirty="0" smtClean="0"/>
              <a:t>區</a:t>
            </a:r>
            <a:r>
              <a:rPr lang="en-US" altLang="zh-TW" sz="2800" dirty="0" smtClean="0"/>
              <a:t>(</a:t>
            </a:r>
            <a:r>
              <a:rPr lang="zh-TW" altLang="en-US" sz="2800" dirty="0"/>
              <a:t>臺</a:t>
            </a:r>
            <a:r>
              <a:rPr lang="zh-TW" altLang="en-US" sz="2800" dirty="0" smtClean="0"/>
              <a:t>北、</a:t>
            </a:r>
            <a:r>
              <a:rPr lang="zh-TW" altLang="en-US" sz="2800" dirty="0"/>
              <a:t>新</a:t>
            </a:r>
            <a:r>
              <a:rPr lang="zh-TW" altLang="en-US" sz="2800" dirty="0" smtClean="0"/>
              <a:t>北、桃園、</a:t>
            </a:r>
            <a:r>
              <a:rPr lang="zh-TW" altLang="en-US" sz="2800" dirty="0"/>
              <a:t>臺</a:t>
            </a:r>
            <a:r>
              <a:rPr lang="zh-TW" altLang="en-US" sz="2800" dirty="0" smtClean="0"/>
              <a:t>中及高雄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為自辦區，其餘</a:t>
            </a:r>
            <a:r>
              <a:rPr lang="en-US" altLang="zh-TW" sz="2800" dirty="0" smtClean="0"/>
              <a:t>15</a:t>
            </a:r>
            <a:r>
              <a:rPr lang="zh-TW" altLang="en-US" sz="2800" dirty="0" smtClean="0"/>
              <a:t>區為聯合辦理區。</a:t>
            </a:r>
            <a:endParaRPr lang="en-US" altLang="zh-TW" sz="2800" dirty="0" smtClean="0"/>
          </a:p>
          <a:p>
            <a:pPr marL="46037" indent="0" algn="just">
              <a:buNone/>
            </a:pPr>
            <a:r>
              <a:rPr lang="zh-TW" altLang="en-US" sz="2800" dirty="0" smtClean="0"/>
              <a:t>    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111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學年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度身心障礙學生適性輔導安置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網站</a:t>
            </a:r>
            <a:endParaRPr lang="en-US" altLang="zh-TW" sz="2400" dirty="0" smtClean="0"/>
          </a:p>
          <a:p>
            <a:pPr algn="just"/>
            <a:r>
              <a:rPr lang="zh-TW" altLang="en-US" sz="2800" dirty="0" smtClean="0"/>
              <a:t>參加</a:t>
            </a:r>
            <a:r>
              <a:rPr lang="zh-TW" altLang="en-US" sz="2800" dirty="0"/>
              <a:t>聯合</a:t>
            </a:r>
            <a:r>
              <a:rPr lang="zh-TW" altLang="en-US" sz="2800" dirty="0" smtClean="0"/>
              <a:t>辦理區者</a:t>
            </a:r>
            <a:r>
              <a:rPr lang="zh-TW" altLang="en-US" sz="2800" dirty="0"/>
              <a:t>，學生限</a:t>
            </a:r>
            <a:r>
              <a:rPr lang="zh-TW" altLang="en-US" sz="2800" dirty="0" smtClean="0"/>
              <a:t>報名一區</a:t>
            </a:r>
            <a:r>
              <a:rPr lang="zh-TW" altLang="en-US" sz="2800" dirty="0"/>
              <a:t>，若選擇原就讀國中所在地以外</a:t>
            </a:r>
            <a:r>
              <a:rPr lang="zh-TW" altLang="en-US" sz="2800" dirty="0" smtClean="0"/>
              <a:t>之作業區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含自辦區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報名</a:t>
            </a:r>
            <a:r>
              <a:rPr lang="zh-TW" altLang="en-US" sz="2800" dirty="0"/>
              <a:t>，須檢附相關證明並</a:t>
            </a:r>
            <a:r>
              <a:rPr lang="zh-TW" altLang="en-US" sz="2800" dirty="0" smtClean="0"/>
              <a:t>通過跨區資格</a:t>
            </a:r>
            <a:r>
              <a:rPr lang="zh-TW" altLang="en-US" sz="2800" dirty="0"/>
              <a:t>審查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6037" indent="0" algn="just">
              <a:buNone/>
            </a:pPr>
            <a:endParaRPr lang="en-US" altLang="zh-TW" sz="2800" dirty="0" smtClean="0"/>
          </a:p>
          <a:p>
            <a:pPr algn="just"/>
            <a:r>
              <a:rPr lang="zh-TW" altLang="en-US" sz="2800" dirty="0" smtClean="0"/>
              <a:t>欲參加學生皆向原就讀國中報名。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735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簡章公告下載處及缺額查詢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6729" y="892545"/>
            <a:ext cx="2256083" cy="171504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38960" y="1047690"/>
            <a:ext cx="2246546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724">
              <a:lnSpc>
                <a:spcPct val="130000"/>
              </a:lnSpc>
            </a:pP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度身心障礙學生適性輔導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安置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6724">
              <a:lnSpc>
                <a:spcPct val="130000"/>
              </a:lnSpc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https://adapt.set.edu.tw/</a:t>
            </a:r>
          </a:p>
        </p:txBody>
      </p:sp>
      <p:sp>
        <p:nvSpPr>
          <p:cNvPr id="12" name="矩形 11"/>
          <p:cNvSpPr/>
          <p:nvPr/>
        </p:nvSpPr>
        <p:spPr>
          <a:xfrm flipV="1">
            <a:off x="3449044" y="906979"/>
            <a:ext cx="2238931" cy="171504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464894" y="1082853"/>
            <a:ext cx="224846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724">
              <a:lnSpc>
                <a:spcPct val="130000"/>
              </a:lnSpc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國教署特教網路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https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://www.aide.edu.tw/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22362" y="892545"/>
            <a:ext cx="2128664" cy="1749558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936955" y="1082853"/>
            <a:ext cx="2137679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724">
              <a:lnSpc>
                <a:spcPct val="130000"/>
              </a:lnSpc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國立和美實驗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6724">
              <a:lnSpc>
                <a:spcPct val="130000"/>
              </a:lnSpc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:// www.nhes.edu.tw</a:t>
            </a:r>
          </a:p>
        </p:txBody>
      </p:sp>
      <p:pic>
        <p:nvPicPr>
          <p:cNvPr id="1030" name="圖片 26" descr="106身心障礙學生適性輔導安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27" y="2637906"/>
            <a:ext cx="2127212" cy="21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圖片 25" descr="阿寶qr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46" y="2658500"/>
            <a:ext cx="2080187" cy="20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圖片 24" descr="國立和美實驗學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92" y="2658500"/>
            <a:ext cx="2119649" cy="2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/>
          <a:srcRect l="16600" t="63826" r="16979" b="6598"/>
          <a:stretch/>
        </p:blipFill>
        <p:spPr>
          <a:xfrm>
            <a:off x="708930" y="4807553"/>
            <a:ext cx="8008140" cy="20058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11760" y="5229200"/>
            <a:ext cx="1224136" cy="50405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99992" y="48691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東大附特網站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32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5517232"/>
            <a:ext cx="6511925" cy="1143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簡章</a:t>
            </a:r>
            <a:r>
              <a:rPr lang="zh-TW" altLang="en-US" dirty="0"/>
              <a:t>報名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548680"/>
            <a:ext cx="8064896" cy="4968552"/>
          </a:xfrm>
        </p:spPr>
        <p:txBody>
          <a:bodyPr/>
          <a:lstStyle/>
          <a:p>
            <a:pPr lvl="0"/>
            <a:r>
              <a:rPr lang="zh-TW" altLang="zh-TW" sz="2400" dirty="0"/>
              <a:t>教育部國民及學前教育署適性輔導安置共</a:t>
            </a:r>
            <a:r>
              <a:rPr lang="zh-TW" altLang="zh-TW" sz="2400" dirty="0" smtClean="0"/>
              <a:t>分</a:t>
            </a:r>
            <a:r>
              <a:rPr lang="zh-TW" altLang="en-US" sz="2400" dirty="0" smtClean="0"/>
              <a:t>「特教學校」</a:t>
            </a:r>
            <a:r>
              <a:rPr lang="zh-TW" altLang="en-US" sz="2400" dirty="0"/>
              <a:t>、「集中式</a:t>
            </a:r>
            <a:r>
              <a:rPr lang="zh-TW" altLang="en-US" sz="2400" dirty="0" smtClean="0"/>
              <a:t>特教班」</a:t>
            </a:r>
            <a:r>
              <a:rPr lang="zh-TW" altLang="en-US" sz="2400" dirty="0"/>
              <a:t>、「高級中等</a:t>
            </a:r>
            <a:r>
              <a:rPr lang="zh-TW" altLang="en-US" sz="2400" dirty="0" smtClean="0"/>
              <a:t>學校」</a:t>
            </a:r>
            <a:r>
              <a:rPr lang="zh-TW" altLang="zh-TW" sz="2400" dirty="0" smtClean="0"/>
              <a:t>三</a:t>
            </a:r>
            <a:r>
              <a:rPr lang="zh-TW" altLang="zh-TW" sz="2400" dirty="0"/>
              <a:t>種簡章，學生僅</a:t>
            </a:r>
            <a:r>
              <a:rPr lang="zh-TW" altLang="zh-TW" sz="2400" dirty="0" smtClean="0"/>
              <a:t>能擇</a:t>
            </a:r>
            <a:r>
              <a:rPr lang="zh-TW" altLang="en-US" sz="2400" dirty="0" smtClean="0"/>
              <a:t>一</a:t>
            </a:r>
            <a:r>
              <a:rPr lang="zh-TW" altLang="zh-TW" sz="2400" dirty="0" smtClean="0"/>
              <a:t>報名，且</a:t>
            </a:r>
            <a:r>
              <a:rPr lang="zh-TW" altLang="zh-TW" sz="2400" dirty="0"/>
              <a:t>不得參加直轄市自行辦理之適性輔導安置，違者取消本安置資格。</a:t>
            </a:r>
          </a:p>
          <a:p>
            <a:pPr lvl="0"/>
            <a:r>
              <a:rPr lang="zh-TW" altLang="zh-TW" sz="2400" dirty="0"/>
              <a:t>報名資格：</a:t>
            </a:r>
            <a:r>
              <a:rPr lang="en-US" altLang="zh-TW" sz="2400" dirty="0"/>
              <a:t>(</a:t>
            </a:r>
            <a:r>
              <a:rPr lang="zh-TW" altLang="zh-TW" sz="2400" dirty="0"/>
              <a:t>應同時具備下列資格</a:t>
            </a:r>
            <a:r>
              <a:rPr lang="en-US" altLang="zh-TW" sz="2400" dirty="0"/>
              <a:t>)</a:t>
            </a:r>
            <a:endParaRPr lang="zh-TW" altLang="zh-TW" sz="2400" dirty="0"/>
          </a:p>
          <a:p>
            <a:pPr marL="503237" indent="-457200">
              <a:buFont typeface="+mj-lt"/>
              <a:buAutoNum type="arabicPeriod"/>
            </a:pPr>
            <a:r>
              <a:rPr lang="zh-TW" altLang="zh-TW" sz="2400" dirty="0"/>
              <a:t>未曾參加適性輔導安置</a:t>
            </a:r>
            <a:r>
              <a:rPr lang="en-US" altLang="zh-TW" sz="2400" dirty="0"/>
              <a:t>(</a:t>
            </a:r>
            <a:r>
              <a:rPr lang="zh-TW" altLang="zh-TW" sz="2400" dirty="0"/>
              <a:t>含原</a:t>
            </a:r>
            <a:r>
              <a:rPr lang="zh-TW" altLang="zh-TW" sz="2400" u="sng" dirty="0"/>
              <a:t>十二年就學安置</a:t>
            </a:r>
            <a:r>
              <a:rPr lang="en-US" altLang="zh-TW" sz="2400" dirty="0"/>
              <a:t>)</a:t>
            </a:r>
            <a:r>
              <a:rPr lang="zh-TW" altLang="zh-TW" sz="2400" dirty="0"/>
              <a:t>之國中</a:t>
            </a:r>
            <a:r>
              <a:rPr lang="zh-TW" altLang="zh-TW" sz="2400" dirty="0" smtClean="0"/>
              <a:t>畢</a:t>
            </a:r>
            <a:r>
              <a:rPr lang="en-US" altLang="zh-TW" sz="2400" dirty="0" smtClean="0"/>
              <a:t>(</a:t>
            </a:r>
            <a:r>
              <a:rPr lang="zh-TW" altLang="zh-TW" sz="2400" dirty="0"/>
              <a:t>修</a:t>
            </a:r>
            <a:r>
              <a:rPr lang="en-US" altLang="zh-TW" sz="2400" dirty="0"/>
              <a:t>)</a:t>
            </a:r>
            <a:r>
              <a:rPr lang="zh-TW" altLang="zh-TW" sz="2400" dirty="0"/>
              <a:t>業或具同等學歷</a:t>
            </a:r>
            <a:r>
              <a:rPr lang="en-US" altLang="zh-TW" sz="2400" dirty="0"/>
              <a:t>(</a:t>
            </a:r>
            <a:r>
              <a:rPr lang="zh-TW" altLang="zh-TW" sz="2400" dirty="0"/>
              <a:t>力</a:t>
            </a:r>
            <a:r>
              <a:rPr lang="en-US" altLang="zh-TW" sz="2400" dirty="0"/>
              <a:t>)</a:t>
            </a:r>
            <a:r>
              <a:rPr lang="zh-TW" altLang="zh-TW" sz="2400" dirty="0" smtClean="0"/>
              <a:t>者</a:t>
            </a:r>
            <a:endParaRPr lang="zh-TW" altLang="zh-TW" sz="2400" dirty="0"/>
          </a:p>
          <a:p>
            <a:pPr marL="503237" lvl="0" indent="-457200">
              <a:buFont typeface="+mj-lt"/>
              <a:buAutoNum type="arabicPeriod"/>
            </a:pPr>
            <a:r>
              <a:rPr lang="zh-TW" altLang="zh-TW" sz="2400" dirty="0"/>
              <a:t>持有中華民國身分證</a:t>
            </a:r>
            <a:r>
              <a:rPr lang="zh-TW" altLang="zh-TW" sz="2400" dirty="0" smtClean="0"/>
              <a:t>統一編號</a:t>
            </a:r>
            <a:endParaRPr lang="en-US" altLang="zh-TW" sz="2400" dirty="0" smtClean="0"/>
          </a:p>
          <a:p>
            <a:pPr marL="503237" lvl="0" indent="-457200">
              <a:buFont typeface="+mj-lt"/>
              <a:buAutoNum type="arabicPeriod"/>
            </a:pPr>
            <a:r>
              <a:rPr lang="zh-TW" altLang="zh-TW" sz="2400" dirty="0" smtClean="0"/>
              <a:t>經</a:t>
            </a:r>
            <a:r>
              <a:rPr lang="zh-TW" altLang="zh-TW" sz="2400" dirty="0"/>
              <a:t>直轄市、縣</a:t>
            </a:r>
            <a:r>
              <a:rPr lang="en-US" altLang="zh-TW" sz="2400" dirty="0"/>
              <a:t>/</a:t>
            </a:r>
            <a:r>
              <a:rPr lang="zh-TW" altLang="zh-TW" sz="2400" dirty="0"/>
              <a:t>市特殊教育學生鑑定及就學輔導會</a:t>
            </a:r>
            <a:r>
              <a:rPr lang="en-US" altLang="zh-TW" sz="2400" dirty="0" smtClean="0"/>
              <a:t>(</a:t>
            </a:r>
            <a:r>
              <a:rPr lang="zh-TW" altLang="zh-TW" sz="2400" dirty="0" smtClean="0"/>
              <a:t>鑑</a:t>
            </a:r>
            <a:r>
              <a:rPr lang="zh-TW" altLang="zh-TW" sz="2400" dirty="0"/>
              <a:t>輔會</a:t>
            </a:r>
            <a:r>
              <a:rPr lang="en-US" altLang="zh-TW" sz="2400" dirty="0"/>
              <a:t>)</a:t>
            </a:r>
            <a:r>
              <a:rPr lang="zh-TW" altLang="zh-TW" sz="2400" dirty="0"/>
              <a:t>鑑定符合資格之</a:t>
            </a:r>
            <a:r>
              <a:rPr lang="zh-TW" altLang="zh-TW" sz="2400" dirty="0" smtClean="0"/>
              <a:t>學生</a:t>
            </a:r>
            <a:endParaRPr lang="zh-TW" altLang="zh-TW" sz="2400" dirty="0"/>
          </a:p>
          <a:p>
            <a:pPr marL="503237" lvl="0" indent="-457200">
              <a:buFont typeface="+mj-lt"/>
              <a:buAutoNum type="arabicPeriod"/>
            </a:pPr>
            <a:r>
              <a:rPr lang="en-US" altLang="zh-TW" sz="2400" dirty="0" smtClean="0"/>
              <a:t>110</a:t>
            </a:r>
            <a:r>
              <a:rPr lang="zh-TW" altLang="zh-TW" sz="2400" dirty="0" smtClean="0"/>
              <a:t>年</a:t>
            </a:r>
            <a:r>
              <a:rPr lang="en-US" altLang="zh-TW" sz="2400" dirty="0"/>
              <a:t>12</a:t>
            </a:r>
            <a:r>
              <a:rPr lang="zh-TW" altLang="zh-TW" sz="2400" dirty="0"/>
              <a:t>月</a:t>
            </a:r>
            <a:r>
              <a:rPr lang="en-US" altLang="zh-TW" sz="2400" dirty="0"/>
              <a:t>31</a:t>
            </a:r>
            <a:r>
              <a:rPr lang="zh-TW" altLang="zh-TW" sz="2400" dirty="0" smtClean="0"/>
              <a:t>日前</a:t>
            </a:r>
            <a:r>
              <a:rPr lang="zh-TW" altLang="en-US" sz="2400" dirty="0" smtClean="0"/>
              <a:t>於</a:t>
            </a:r>
            <a:r>
              <a:rPr lang="zh-TW" altLang="zh-TW" sz="2400" u="sng" dirty="0" smtClean="0"/>
              <a:t>教育部</a:t>
            </a:r>
            <a:r>
              <a:rPr lang="zh-TW" altLang="zh-TW" sz="2400" u="sng" dirty="0"/>
              <a:t>特殊教育通報網</a:t>
            </a:r>
            <a:r>
              <a:rPr lang="zh-TW" altLang="zh-TW" sz="2400" dirty="0"/>
              <a:t>登錄有案之</a:t>
            </a:r>
            <a:r>
              <a:rPr lang="zh-TW" altLang="zh-TW" sz="2400" dirty="0" smtClean="0"/>
              <a:t>確認</a:t>
            </a:r>
            <a:r>
              <a:rPr lang="zh-TW" altLang="en-US" sz="2400" dirty="0" smtClean="0"/>
              <a:t>身心障礙學生</a:t>
            </a:r>
            <a:endParaRPr lang="zh-TW" altLang="zh-TW" sz="2400" dirty="0"/>
          </a:p>
          <a:p>
            <a:pPr marL="46037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50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993402"/>
              </p:ext>
            </p:extLst>
          </p:nvPr>
        </p:nvGraphicFramePr>
        <p:xfrm>
          <a:off x="683568" y="2"/>
          <a:ext cx="7848871" cy="6771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3341">
                  <a:extLst>
                    <a:ext uri="{9D8B030D-6E8A-4147-A177-3AD203B41FA5}">
                      <a16:colId xmlns:a16="http://schemas.microsoft.com/office/drawing/2014/main" val="1115537390"/>
                    </a:ext>
                  </a:extLst>
                </a:gridCol>
                <a:gridCol w="1797689">
                  <a:extLst>
                    <a:ext uri="{9D8B030D-6E8A-4147-A177-3AD203B41FA5}">
                      <a16:colId xmlns:a16="http://schemas.microsoft.com/office/drawing/2014/main" val="1400049889"/>
                    </a:ext>
                  </a:extLst>
                </a:gridCol>
                <a:gridCol w="2040152">
                  <a:extLst>
                    <a:ext uri="{9D8B030D-6E8A-4147-A177-3AD203B41FA5}">
                      <a16:colId xmlns:a16="http://schemas.microsoft.com/office/drawing/2014/main" val="3117414088"/>
                    </a:ext>
                  </a:extLst>
                </a:gridCol>
                <a:gridCol w="1797689">
                  <a:extLst>
                    <a:ext uri="{9D8B030D-6E8A-4147-A177-3AD203B41FA5}">
                      <a16:colId xmlns:a16="http://schemas.microsoft.com/office/drawing/2014/main" val="1670697591"/>
                    </a:ext>
                  </a:extLst>
                </a:gridCol>
              </a:tblGrid>
              <a:tr h="2606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簡章類別</a:t>
                      </a:r>
                      <a:endParaRPr lang="zh-TW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障礙類別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特殊教育</a:t>
                      </a:r>
                      <a:r>
                        <a:rPr lang="zh-TW" sz="1800" kern="100" dirty="0">
                          <a:effectLst/>
                        </a:rPr>
                        <a:t>學校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集中</a:t>
                      </a:r>
                      <a:r>
                        <a:rPr lang="zh-TW" sz="1800" kern="100" dirty="0">
                          <a:effectLst/>
                        </a:rPr>
                        <a:t>式特殊教育班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effectLst/>
                        </a:rPr>
                        <a:t>高級</a:t>
                      </a:r>
                      <a:r>
                        <a:rPr lang="zh-TW" sz="1800" kern="0" dirty="0">
                          <a:effectLst/>
                        </a:rPr>
                        <a:t>中等學校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94772328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智能障礙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1925751118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視覺障礙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2507499224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聽覺障礙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2425017727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學習障礙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1672422858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語言障礙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2352037246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腦性麻痺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1038925002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肢體障礙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1491740709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情緒行為障礙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3686897038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身體病弱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1463648266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自閉症</a:t>
                      </a: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伴隨智障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2863821668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自閉症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3980314828"/>
                  </a:ext>
                </a:extLst>
              </a:tr>
              <a:tr h="429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自閉症</a:t>
                      </a: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重度、極重度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none" strike="noStrike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1860765407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多重障礙</a:t>
                      </a: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伴隨智障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3036100050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多重障礙</a:t>
                      </a:r>
                      <a:r>
                        <a:rPr lang="zh-TW" sz="1050" kern="100" dirty="0">
                          <a:effectLst/>
                        </a:rPr>
                        <a:t>（不伴隨智障）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3238002917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其他障礙</a:t>
                      </a: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伴隨智障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054" marR="62054" marT="0" marB="0" anchor="ctr"/>
                </a:tc>
                <a:extLst>
                  <a:ext uri="{0D108BD9-81ED-4DB2-BD59-A6C34878D82A}">
                    <a16:rowId xmlns:a16="http://schemas.microsoft.com/office/drawing/2014/main" val="632679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7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250825" y="1484313"/>
            <a:ext cx="8713788" cy="47529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latin typeface="+mn-ea"/>
              </a:rPr>
              <a:t>經</a:t>
            </a:r>
            <a:r>
              <a:rPr lang="zh-TW" altLang="en-US" sz="2400" dirty="0">
                <a:latin typeface="+mn-ea"/>
              </a:rPr>
              <a:t>安置學校發現所繳證件或所填各項資料與事實不符</a:t>
            </a:r>
            <a:r>
              <a:rPr lang="zh-TW" altLang="en-US" sz="2400" dirty="0" smtClean="0">
                <a:latin typeface="+mn-ea"/>
              </a:rPr>
              <a:t>，取消</a:t>
            </a:r>
            <a:r>
              <a:rPr lang="zh-TW" altLang="en-US" sz="2400" dirty="0">
                <a:latin typeface="+mn-ea"/>
              </a:rPr>
              <a:t>安置並不得註冊入學；入學後始被發現者，得依安置學校規定撤銷學籍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 lvl="0"/>
            <a:r>
              <a:rPr lang="zh-TW" altLang="zh-TW" sz="2400" dirty="0" smtClean="0">
                <a:latin typeface="+mn-ea"/>
              </a:rPr>
              <a:t>報名</a:t>
            </a:r>
            <a:r>
              <a:rPr lang="zh-TW" altLang="zh-TW" sz="2400" dirty="0">
                <a:latin typeface="+mn-ea"/>
              </a:rPr>
              <a:t>餘額安置，應同時符合以下</a:t>
            </a:r>
            <a:r>
              <a:rPr lang="zh-TW" altLang="zh-TW" sz="2400" dirty="0" smtClean="0">
                <a:latin typeface="+mn-ea"/>
              </a:rPr>
              <a:t>資格：</a:t>
            </a:r>
            <a:endParaRPr lang="zh-TW" altLang="zh-TW" sz="2400" dirty="0">
              <a:latin typeface="+mn-ea"/>
            </a:endParaRPr>
          </a:p>
          <a:p>
            <a:pPr marL="503237" lvl="0" indent="-457200">
              <a:buFont typeface="+mj-lt"/>
              <a:buAutoNum type="arabicPeriod"/>
            </a:pPr>
            <a:r>
              <a:rPr lang="zh-TW" altLang="zh-TW" sz="2400" dirty="0">
                <a:latin typeface="+mn-ea"/>
              </a:rPr>
              <a:t>未曾參加本安置</a:t>
            </a:r>
          </a:p>
          <a:p>
            <a:pPr marL="503237" lvl="0" indent="-457200">
              <a:buFont typeface="+mj-lt"/>
              <a:buAutoNum type="arabicPeriod"/>
            </a:pPr>
            <a:r>
              <a:rPr lang="zh-TW" altLang="zh-TW" sz="2400" dirty="0"/>
              <a:t>免試</a:t>
            </a:r>
            <a:r>
              <a:rPr lang="zh-TW" altLang="zh-TW" sz="2400" dirty="0" smtClean="0"/>
              <a:t>入學</a:t>
            </a:r>
            <a:r>
              <a:rPr lang="zh-TW" altLang="en-US" sz="2400" dirty="0" smtClean="0"/>
              <a:t>或</a:t>
            </a:r>
            <a:r>
              <a:rPr lang="zh-TW" altLang="zh-TW" sz="2400" dirty="0" smtClean="0"/>
              <a:t>特色招生皆</a:t>
            </a:r>
            <a:r>
              <a:rPr lang="zh-TW" altLang="zh-TW" sz="2400" dirty="0"/>
              <a:t>未獲錄取</a:t>
            </a:r>
          </a:p>
          <a:p>
            <a:pPr marL="503237" lvl="0" indent="-457200">
              <a:buFont typeface="+mj-lt"/>
              <a:buAutoNum type="arabicPeriod"/>
            </a:pPr>
            <a:r>
              <a:rPr lang="zh-TW" altLang="zh-TW" sz="2400" dirty="0"/>
              <a:t>符合本簡章報名資格</a:t>
            </a:r>
          </a:p>
          <a:p>
            <a:pPr lvl="0"/>
            <a:r>
              <a:rPr lang="zh-TW" altLang="zh-TW" sz="2400" dirty="0"/>
              <a:t>餘額安置名額為適性輔導安置結果公告後所剩之名額，僅限安置國立</a:t>
            </a:r>
            <a:r>
              <a:rPr lang="zh-TW" altLang="zh-TW" sz="2400" dirty="0">
                <a:solidFill>
                  <a:srgbClr val="FF0000"/>
                </a:solidFill>
              </a:rPr>
              <a:t>特殊教育</a:t>
            </a:r>
            <a:r>
              <a:rPr lang="zh-TW" altLang="zh-TW" sz="2400" dirty="0" smtClean="0">
                <a:solidFill>
                  <a:srgbClr val="FF0000"/>
                </a:solidFill>
              </a:rPr>
              <a:t>學校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不接受申請在家教育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r>
              <a:rPr lang="zh-TW" altLang="zh-TW" sz="2400" dirty="0" smtClean="0">
                <a:solidFill>
                  <a:srgbClr val="FF0000"/>
                </a:solidFill>
              </a:rPr>
              <a:t>、</a:t>
            </a:r>
            <a:r>
              <a:rPr lang="zh-TW" altLang="zh-TW" sz="2400" dirty="0">
                <a:solidFill>
                  <a:srgbClr val="FF0000"/>
                </a:solidFill>
              </a:rPr>
              <a:t>高級中等學校</a:t>
            </a:r>
            <a:r>
              <a:rPr lang="zh-TW" altLang="zh-TW" sz="2400" dirty="0"/>
              <a:t>，不含</a:t>
            </a:r>
            <a:r>
              <a:rPr lang="zh-TW" altLang="zh-TW" sz="2400" dirty="0" smtClean="0"/>
              <a:t>安置集中</a:t>
            </a:r>
            <a:r>
              <a:rPr lang="zh-TW" altLang="zh-TW" sz="2400" dirty="0"/>
              <a:t>式特殊教育班。</a:t>
            </a:r>
          </a:p>
          <a:p>
            <a:pPr>
              <a:lnSpc>
                <a:spcPct val="120000"/>
              </a:lnSpc>
            </a:pPr>
            <a:endParaRPr lang="zh-TW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195736" y="404664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anose="02040502050405020303" pitchFamily="18" charset="0"/>
              <a:buNone/>
            </a:pPr>
            <a:r>
              <a:rPr kumimoji="0" lang="zh-TW" altLang="en-US" dirty="0" smtClean="0"/>
              <a:t>安置作業</a:t>
            </a:r>
            <a:endParaRPr kumimoji="0"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995936" cy="85010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zh-TW" altLang="en-US" sz="3600" dirty="0" smtClean="0">
                <a:latin typeface="華康康楷體W5" pitchFamily="65" charset="-120"/>
                <a:ea typeface="華康康楷體W5" pitchFamily="65" charset="-120"/>
              </a:rPr>
              <a:t>重要日程表</a:t>
            </a:r>
            <a:endParaRPr lang="zh-TW" altLang="en-US" sz="3600" dirty="0">
              <a:latin typeface="華康康楷體W5" pitchFamily="65" charset="-120"/>
              <a:ea typeface="華康康楷體W5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21907"/>
              </p:ext>
            </p:extLst>
          </p:nvPr>
        </p:nvGraphicFramePr>
        <p:xfrm>
          <a:off x="0" y="1443733"/>
          <a:ext cx="9144000" cy="478221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55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0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6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期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特教學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集中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式特殊教育班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高級</a:t>
                      </a:r>
                      <a:r>
                        <a:rPr lang="zh-TW" sz="2400" kern="0" dirty="0">
                          <a:latin typeface="標楷體" pitchFamily="65" charset="-120"/>
                          <a:ea typeface="標楷體" pitchFamily="65" charset="-120"/>
                        </a:rPr>
                        <a:t>中等學校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425" marR="654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64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/12/3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公告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開缺名額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425" marR="654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641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110/12/30(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國中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確認身心障礙學生特教通報網資料更新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425" marR="654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74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/1/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       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/1/1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志願</a:t>
                      </a:r>
                      <a:r>
                        <a:rPr lang="zh-TW" sz="2400" kern="0" dirty="0">
                          <a:latin typeface="標楷體" pitchFamily="65" charset="-120"/>
                          <a:ea typeface="標楷體" pitchFamily="65" charset="-120"/>
                        </a:rPr>
                        <a:t>試探</a:t>
                      </a:r>
                      <a:r>
                        <a:rPr lang="en-US" sz="2400" kern="0" dirty="0"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lang="zh-TW" sz="2400" kern="0" dirty="0">
                          <a:latin typeface="標楷體" pitchFamily="65" charset="-120"/>
                          <a:ea typeface="標楷體" pitchFamily="65" charset="-120"/>
                        </a:rPr>
                        <a:t>模擬選填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425" marR="654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74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/2/1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       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/2/2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國中</a:t>
                      </a:r>
                      <a:r>
                        <a:rPr lang="zh-TW" sz="2400" kern="0" dirty="0">
                          <a:latin typeface="標楷體" pitchFamily="65" charset="-120"/>
                          <a:ea typeface="標楷體" pitchFamily="65" charset="-120"/>
                        </a:rPr>
                        <a:t>完成網路報名作業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425" marR="654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743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/2/2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       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/3/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國中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彙整集體報名名冊，並將報名表件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送達</a:t>
                      </a:r>
                      <a:endParaRPr lang="en-US" altLang="zh-TW" sz="2400" kern="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鑑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輔會審查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425" marR="654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995936" cy="85010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zh-TW" altLang="en-US" sz="3600" dirty="0">
                <a:latin typeface="華康康楷體W5" pitchFamily="65" charset="-120"/>
                <a:ea typeface="華康康楷體W5" pitchFamily="65" charset="-120"/>
              </a:rPr>
              <a:t>重要日程表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76695"/>
              </p:ext>
            </p:extLst>
          </p:nvPr>
        </p:nvGraphicFramePr>
        <p:xfrm>
          <a:off x="0" y="1038745"/>
          <a:ext cx="9144000" cy="567596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55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0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03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期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特教學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集中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式特殊教育班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高級</a:t>
                      </a:r>
                      <a:r>
                        <a:rPr lang="zh-TW" sz="2400" kern="0" dirty="0">
                          <a:latin typeface="標楷體" pitchFamily="65" charset="-120"/>
                          <a:ea typeface="標楷體" pitchFamily="65" charset="-120"/>
                        </a:rPr>
                        <a:t>中等學校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5425" marR="654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3751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sz="2400" kern="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寄</a:t>
                      </a:r>
                      <a:r>
                        <a:rPr lang="zh-TW" sz="2000" kern="0" dirty="0">
                          <a:latin typeface="標楷體" pitchFamily="65" charset="-120"/>
                          <a:ea typeface="標楷體" pitchFamily="65" charset="-120"/>
                        </a:rPr>
                        <a:t>發能力</a:t>
                      </a:r>
                      <a:r>
                        <a:rPr lang="zh-TW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評估通知單</a:t>
                      </a:r>
                      <a:r>
                        <a:rPr lang="zh-TW" sz="2000" kern="0" dirty="0">
                          <a:latin typeface="標楷體" pitchFamily="65" charset="-120"/>
                          <a:ea typeface="標楷體" pitchFamily="65" charset="-120"/>
                        </a:rPr>
                        <a:t>至</a:t>
                      </a:r>
                      <a:r>
                        <a:rPr lang="zh-TW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國中</a:t>
                      </a:r>
                      <a:r>
                        <a:rPr lang="en-US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轉發學生</a:t>
                      </a:r>
                      <a:r>
                        <a:rPr lang="zh-TW" altLang="en-US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及其</a:t>
                      </a:r>
                      <a:r>
                        <a:rPr lang="zh-TW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監護人或</a:t>
                      </a:r>
                      <a:r>
                        <a:rPr lang="zh-TW" sz="2000" kern="0" dirty="0">
                          <a:latin typeface="標楷體" pitchFamily="65" charset="-120"/>
                          <a:ea typeface="標楷體" pitchFamily="65" charset="-120"/>
                        </a:rPr>
                        <a:t>法定代理人</a:t>
                      </a:r>
                      <a:r>
                        <a:rPr lang="en-US" sz="2000" kern="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25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/4/1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  <a:r>
                        <a:rPr lang="en-US" sz="2400" kern="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標楷體" pitchFamily="65" charset="-120"/>
                          <a:ea typeface="標楷體" pitchFamily="65" charset="-120"/>
                        </a:rPr>
                        <a:t>辦理能力評估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111/4/23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endParaRPr lang="zh-TW" altLang="zh-TW" sz="24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晤談</a:t>
                      </a:r>
                      <a:endParaRPr lang="zh-TW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5935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/4/</a:t>
                      </a:r>
                      <a:r>
                        <a:rPr lang="en-US" altLang="zh-TW" sz="2400" kern="0" dirty="0" smtClean="0">
                          <a:latin typeface="標楷體" pitchFamily="65" charset="-120"/>
                          <a:ea typeface="標楷體" pitchFamily="65" charset="-120"/>
                        </a:rPr>
                        <a:t>25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寄</a:t>
                      </a:r>
                      <a:r>
                        <a:rPr lang="zh-TW" sz="2000" kern="0" dirty="0">
                          <a:latin typeface="標楷體" pitchFamily="65" charset="-120"/>
                          <a:ea typeface="標楷體" pitchFamily="65" charset="-120"/>
                        </a:rPr>
                        <a:t>發能力評估結果通知單至</a:t>
                      </a:r>
                      <a:r>
                        <a:rPr lang="zh-TW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國中</a:t>
                      </a:r>
                      <a:r>
                        <a:rPr lang="en-US" altLang="zh-TW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zh-TW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轉發學生</a:t>
                      </a:r>
                      <a:r>
                        <a:rPr lang="zh-TW" altLang="en-US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及其</a:t>
                      </a:r>
                      <a:r>
                        <a:rPr lang="zh-TW" altLang="zh-TW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監護人或法定代理人</a:t>
                      </a:r>
                      <a:r>
                        <a:rPr lang="en-US" altLang="zh-TW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，</a:t>
                      </a:r>
                      <a:r>
                        <a:rPr lang="zh-TW" sz="2000" kern="0" dirty="0">
                          <a:latin typeface="標楷體" pitchFamily="65" charset="-120"/>
                          <a:ea typeface="標楷體" pitchFamily="65" charset="-120"/>
                        </a:rPr>
                        <a:t>並提供網路</a:t>
                      </a:r>
                      <a:r>
                        <a:rPr lang="zh-TW" sz="2000" kern="0" dirty="0" smtClean="0">
                          <a:latin typeface="標楷體" pitchFamily="65" charset="-120"/>
                          <a:ea typeface="標楷體" pitchFamily="65" charset="-120"/>
                        </a:rPr>
                        <a:t>查詢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98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中午</a:t>
                      </a: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時</a:t>
                      </a: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「能力評估」結果</a:t>
                      </a: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複查申請</a:t>
                      </a: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及結果通知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3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/5/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分區安置作業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分區安置作業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採現場唱名分發</a:t>
                      </a: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分區安置作業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2774" marR="3277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2077</TotalTime>
  <Words>1026</Words>
  <Application>Microsoft Office PowerPoint</Application>
  <PresentationFormat>如螢幕大小 (4:3)</PresentationFormat>
  <Paragraphs>200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6" baseType="lpstr">
      <vt:lpstr>方正姚体</vt:lpstr>
      <vt:lpstr>微软雅黑</vt:lpstr>
      <vt:lpstr>文鼎粗隸</vt:lpstr>
      <vt:lpstr>華康中圓體</vt:lpstr>
      <vt:lpstr>華康中圓體(P)</vt:lpstr>
      <vt:lpstr>華康康楷體W5</vt:lpstr>
      <vt:lpstr>微軟正黑體</vt:lpstr>
      <vt:lpstr>新細明體</vt:lpstr>
      <vt:lpstr>標楷體</vt:lpstr>
      <vt:lpstr>Arial</vt:lpstr>
      <vt:lpstr>Calibri</vt:lpstr>
      <vt:lpstr>Georgia</vt:lpstr>
      <vt:lpstr>Times New Roman</vt:lpstr>
      <vt:lpstr>Trebuchet MS</vt:lpstr>
      <vt:lpstr>氣流</vt:lpstr>
      <vt:lpstr>PowerPoint 簡報</vt:lpstr>
      <vt:lpstr>國中身心障礙學生升學管道</vt:lpstr>
      <vt:lpstr>身心障礙學生適性輔導安置</vt:lpstr>
      <vt:lpstr>PowerPoint 簡報</vt:lpstr>
      <vt:lpstr>簡章報名</vt:lpstr>
      <vt:lpstr>PowerPoint 簡報</vt:lpstr>
      <vt:lpstr>PowerPoint 簡報</vt:lpstr>
      <vt:lpstr>重要日程表</vt:lpstr>
      <vt:lpstr>重要日程表</vt:lpstr>
      <vt:lpstr>重要日程表</vt:lpstr>
      <vt:lpstr>重要日程表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教育部「偏鄉教育關懷之旅」訪視簡報</dc:title>
  <dc:creator>tse</dc:creator>
  <cp:lastModifiedBy>ASUS_M640MB</cp:lastModifiedBy>
  <cp:revision>204</cp:revision>
  <cp:lastPrinted>2020-11-10T06:59:54Z</cp:lastPrinted>
  <dcterms:created xsi:type="dcterms:W3CDTF">2012-05-24T13:00:19Z</dcterms:created>
  <dcterms:modified xsi:type="dcterms:W3CDTF">2021-12-10T00:18:52Z</dcterms:modified>
</cp:coreProperties>
</file>