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14"/>
  </p:notesMasterIdLst>
  <p:sldIdLst>
    <p:sldId id="256" r:id="rId3"/>
    <p:sldId id="266" r:id="rId4"/>
    <p:sldId id="267" r:id="rId5"/>
    <p:sldId id="268" r:id="rId6"/>
    <p:sldId id="269" r:id="rId7"/>
    <p:sldId id="281" r:id="rId8"/>
    <p:sldId id="276" r:id="rId9"/>
    <p:sldId id="274" r:id="rId10"/>
    <p:sldId id="265" r:id="rId11"/>
    <p:sldId id="277" r:id="rId12"/>
    <p:sldId id="28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3ED9F-62CF-426B-96CE-33CC93E3C931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E243B-5725-44E8-923B-9D59EAB4D4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85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E243B-5725-44E8-923B-9D59EAB4D4E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99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21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96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90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904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97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30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65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707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52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4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360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00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60CD575-58EF-418B-B919-2B352335725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1193E48-FADF-42D4-9EF4-30A3E9CF605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99792" y="2039032"/>
            <a:ext cx="6262464" cy="1470025"/>
          </a:xfrm>
        </p:spPr>
        <p:txBody>
          <a:bodyPr>
            <a:noAutofit/>
          </a:bodyPr>
          <a:lstStyle/>
          <a:p>
            <a:pPr algn="l"/>
            <a:r>
              <a:rPr lang="zh-TW" altLang="en-US" sz="4800" b="1" dirty="0" smtClean="0">
                <a:latin typeface="Microsoft Himalaya" panose="01010100010101010101" pitchFamily="2" charset="0"/>
                <a:ea typeface="HarmonyOS Sans SC Black" panose="00000A00000000000000" pitchFamily="2" charset="-122"/>
                <a:cs typeface="Microsoft Himalaya" panose="01010100010101010101" pitchFamily="2" charset="0"/>
              </a:rPr>
              <a:t>財團法人</a:t>
            </a:r>
            <a:r>
              <a:rPr lang="en-US" altLang="zh-TW" sz="4800" b="1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/>
            </a:r>
            <a:br>
              <a:rPr lang="en-US" altLang="zh-TW" sz="4800" b="1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</a:br>
            <a:r>
              <a:rPr lang="zh-TW" altLang="en-US" sz="4800" b="1" dirty="0" smtClean="0">
                <a:latin typeface="Microsoft Himalaya" panose="01010100010101010101" pitchFamily="2" charset="0"/>
                <a:ea typeface="HarmonyOS Sans SC Black" panose="00000A00000000000000" pitchFamily="2" charset="-122"/>
                <a:cs typeface="Microsoft Himalaya" panose="01010100010101010101" pitchFamily="2" charset="0"/>
              </a:rPr>
              <a:t>李勝賢文教基金會</a:t>
            </a:r>
            <a:endParaRPr lang="zh-TW" altLang="en-US" sz="4800" b="1" dirty="0">
              <a:latin typeface="Microsoft Himalaya" panose="01010100010101010101" pitchFamily="2" charset="0"/>
              <a:ea typeface="HarmonyOS Sans SC Black" panose="00000A00000000000000" pitchFamily="2" charset="-122"/>
              <a:cs typeface="Microsoft Himalaya" panose="01010100010101010101" pitchFamily="2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2" t="21064" r="18769" b="21490"/>
          <a:stretch/>
        </p:blipFill>
        <p:spPr bwMode="auto">
          <a:xfrm>
            <a:off x="755576" y="1916832"/>
            <a:ext cx="2114464" cy="1714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矩形 5"/>
          <p:cNvSpPr/>
          <p:nvPr/>
        </p:nvSpPr>
        <p:spPr>
          <a:xfrm>
            <a:off x="2699792" y="5661248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中華民國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84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Microsoft Himalaya" panose="01010100010101010101" pitchFamily="2" charset="0"/>
                <a:ea typeface="HarmonyOS Sans SC Black" panose="00000A00000000000000" pitchFamily="2" charset="-122"/>
                <a:cs typeface="Microsoft Himalaya" panose="01010100010101010101" pitchFamily="2" charset="0"/>
              </a:rPr>
              <a:t>提供庇護性就業服務</a:t>
            </a:r>
            <a:r>
              <a:rPr lang="en-US" altLang="zh-TW" sz="2800" b="1" dirty="0">
                <a:latin typeface="Microsoft Himalaya" panose="01010100010101010101" pitchFamily="2" charset="0"/>
                <a:ea typeface="HarmonyOS Sans SC Black" panose="00000A00000000000000" pitchFamily="2" charset="-122"/>
                <a:cs typeface="Microsoft Himalaya" panose="01010100010101010101" pitchFamily="2" charset="0"/>
              </a:rPr>
              <a:t>(</a:t>
            </a:r>
            <a:r>
              <a:rPr lang="zh-TW" altLang="zh-TW" sz="2800" b="1" dirty="0">
                <a:latin typeface="Microsoft Himalaya" panose="01010100010101010101" pitchFamily="2" charset="0"/>
                <a:ea typeface="HarmonyOS Sans SC Black" panose="00000A00000000000000" pitchFamily="2" charset="-122"/>
                <a:cs typeface="Microsoft Himalaya" panose="01010100010101010101" pitchFamily="2" charset="0"/>
              </a:rPr>
              <a:t>餐飲庇護工場</a:t>
            </a:r>
            <a:r>
              <a:rPr lang="en-US" altLang="zh-TW" sz="2800" b="1" dirty="0">
                <a:latin typeface="Microsoft Himalaya" panose="01010100010101010101" pitchFamily="2" charset="0"/>
                <a:ea typeface="HarmonyOS Sans SC Black" panose="00000A00000000000000" pitchFamily="2" charset="-122"/>
                <a:cs typeface="Microsoft Himalaya" panose="01010100010101010101" pitchFamily="2" charset="0"/>
              </a:rPr>
              <a:t>)</a:t>
            </a:r>
            <a:endParaRPr lang="zh-TW" altLang="en-US" sz="2800" b="1" dirty="0">
              <a:latin typeface="Microsoft Himalaya" panose="01010100010101010101" pitchFamily="2" charset="0"/>
              <a:ea typeface="HarmonyOS Sans SC Black" panose="00000A00000000000000" pitchFamily="2" charset="-122"/>
              <a:cs typeface="Microsoft Himalaya" panose="01010100010101010101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1540767"/>
          </a:xfrm>
        </p:spPr>
        <p:txBody>
          <a:bodyPr>
            <a:normAutofit/>
          </a:bodyPr>
          <a:lstStyle/>
          <a:p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增加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身心障礙者的就業供給，讓具有就業意願，但就業能力不足的身心障礙朋友，有機會在支持下接受就業，再行強化其一般就業能力，可以進入一般或支持性職場就業。</a:t>
            </a:r>
          </a:p>
          <a:p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接受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庇護就業之身心障礙者，其薪資的收入，再加上身障補助及勞健退的福利，已能讓障礙者過獨立的生活，降低其家庭的負擔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。</a:t>
            </a:r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0" indent="0">
              <a:buNone/>
            </a:pPr>
            <a:endParaRPr lang="zh-TW" altLang="en-US" sz="1700" dirty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074019"/>
              </p:ext>
            </p:extLst>
          </p:nvPr>
        </p:nvGraphicFramePr>
        <p:xfrm>
          <a:off x="611560" y="2924944"/>
          <a:ext cx="8280921" cy="3456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23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23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66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095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2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服務項目 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服務人數</a:t>
                      </a:r>
                      <a:endParaRPr lang="zh-TW" sz="17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服務時間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服務地址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2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工作技能訓練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服務人數共</a:t>
                      </a:r>
                      <a:r>
                        <a:rPr lang="en-US" sz="17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6</a:t>
                      </a:r>
                      <a:r>
                        <a:rPr lang="zh-TW" sz="17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位</a:t>
                      </a:r>
                      <a:endParaRPr lang="zh-TW" sz="17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08:00~20:00</a:t>
                      </a:r>
                      <a:br>
                        <a:rPr lang="en-US" sz="17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</a:br>
                      <a:r>
                        <a:rPr lang="en-US" sz="17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(</a:t>
                      </a:r>
                      <a:r>
                        <a:rPr lang="zh-TW" sz="17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周日公休</a:t>
                      </a:r>
                      <a:r>
                        <a:rPr lang="en-US" sz="17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)</a:t>
                      </a:r>
                      <a:endParaRPr lang="zh-TW" sz="17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rowSpan="5">
                  <a:txBody>
                    <a:bodyPr/>
                    <a:lstStyle/>
                    <a:p>
                      <a:r>
                        <a:rPr lang="zh-TW" altLang="en-US" sz="17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晟心廚房</a:t>
                      </a:r>
                      <a:endParaRPr lang="en-US" altLang="zh-TW" sz="17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7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地址</a:t>
                      </a:r>
                      <a:r>
                        <a:rPr lang="en-US" altLang="zh-TW" sz="17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17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台東市正氣路</a:t>
                      </a:r>
                      <a:r>
                        <a:rPr lang="en-US" altLang="zh-TW" sz="17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489</a:t>
                      </a:r>
                      <a:r>
                        <a:rPr lang="zh-TW" altLang="en-US" sz="17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  <a:r>
                        <a:rPr lang="en-US" altLang="zh-TW" sz="17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1F</a:t>
                      </a:r>
                    </a:p>
                    <a:p>
                      <a:r>
                        <a:rPr lang="zh-TW" altLang="en-US" sz="17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電話</a:t>
                      </a:r>
                      <a:r>
                        <a:rPr lang="en-US" altLang="zh-TW" sz="17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:089-318189</a:t>
                      </a:r>
                    </a:p>
                    <a:p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2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強化其工作認知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2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工作態度養成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rowSpan="3" gridSpan="2">
                  <a:txBody>
                    <a:bodyPr/>
                    <a:lstStyle/>
                    <a:p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2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強化自立生活能力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441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透過訓練可，轉銜進入一般或支持性職場就業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53644"/>
            <a:ext cx="3504163" cy="19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3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icrosoft Himalaya" panose="01010100010101010101" pitchFamily="2" charset="0"/>
                <a:ea typeface="HarmonyOS Sans SC Black" panose="00000A00000000000000" pitchFamily="2" charset="-122"/>
                <a:cs typeface="Microsoft Himalaya" panose="01010100010101010101" pitchFamily="2" charset="0"/>
              </a:rPr>
              <a:t>報告</a:t>
            </a:r>
            <a:r>
              <a:rPr lang="zh-TW" altLang="en-US" sz="4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icrosoft Himalaya" panose="01010100010101010101" pitchFamily="2" charset="0"/>
                <a:ea typeface="HarmonyOS Sans SC Black" panose="00000A00000000000000" pitchFamily="2" charset="-122"/>
                <a:cs typeface="Microsoft Himalaya" panose="01010100010101010101" pitchFamily="2" charset="0"/>
              </a:rPr>
              <a:t>完畢</a:t>
            </a:r>
            <a:endParaRPr lang="zh-TW" altLang="en-US" sz="48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Microsoft Himalaya" panose="01010100010101010101" pitchFamily="2" charset="0"/>
              <a:ea typeface="HarmonyOS Sans SC Black" panose="00000A00000000000000" pitchFamily="2" charset="-122"/>
              <a:cs typeface="Microsoft Himalaya" panose="01010100010101010101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116632"/>
            <a:ext cx="9699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51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Microsoft Himalaya" panose="01010100010101010101" pitchFamily="2" charset="0"/>
                <a:ea typeface="HarmonyOS Sans SC Black" panose="00000A00000000000000" pitchFamily="2" charset="-122"/>
                <a:cs typeface="Microsoft Himalaya" panose="01010100010101010101" pitchFamily="2" charset="0"/>
              </a:rPr>
              <a:t>簡介</a:t>
            </a:r>
            <a:endParaRPr lang="zh-TW" altLang="en-US" sz="4800" b="1" dirty="0">
              <a:latin typeface="Microsoft Himalaya" panose="01010100010101010101" pitchFamily="2" charset="0"/>
              <a:ea typeface="HarmonyOS Sans SC Black" panose="00000A00000000000000" pitchFamily="2" charset="-122"/>
              <a:cs typeface="Microsoft Himalaya" panose="01010100010101010101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259228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李勝賢牙醫師於民國六十七年至台東開設牙醫診所，其長子晟瑋幼時因腦膜炎導致腦部障礙，因此其雙親全心投入服務身心障礙者之家長團體。民國八十六年李醫師意外身亡，其妻陳美蘭女士則持續積極的推展身心障礙者相關服務業務。並將肇事者賠償金捐出成立本文教基金會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495553"/>
            <a:ext cx="5773163" cy="336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5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76672"/>
            <a:ext cx="9001000" cy="5616624"/>
          </a:xfrm>
        </p:spPr>
        <p:txBody>
          <a:bodyPr>
            <a:no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成立宗旨</a:t>
            </a:r>
            <a:r>
              <a:rPr lang="en-US" altLang="zh-TW" sz="2000" b="1" dirty="0" smtClean="0">
                <a:latin typeface="標楷體"/>
                <a:ea typeface="標楷體"/>
                <a:cs typeface="Microsoft Himalaya" panose="01010100010101010101" pitchFamily="2" charset="0"/>
              </a:rPr>
              <a:t>﹕</a:t>
            </a:r>
          </a:p>
          <a:p>
            <a:pPr marL="0" indent="0">
              <a:buNone/>
            </a:pPr>
            <a:r>
              <a:rPr lang="zh-TW" altLang="en-US" sz="2000" dirty="0">
                <a:latin typeface="標楷體"/>
                <a:ea typeface="標楷體"/>
                <a:cs typeface="Microsoft Himalaya" panose="01010100010101010101" pitchFamily="2" charset="0"/>
              </a:rPr>
              <a:t> </a:t>
            </a:r>
            <a:r>
              <a:rPr lang="zh-TW" altLang="en-US" sz="2000" dirty="0" smtClean="0">
                <a:latin typeface="標楷體"/>
                <a:ea typeface="標楷體"/>
                <a:cs typeface="Microsoft Himalaya" panose="01010100010101010101" pitchFamily="2" charset="0"/>
              </a:rPr>
              <a:t>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辦理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身心障礙服務業務及輔導等相關業務，推展文教相關活動培訓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專業人員</a:t>
            </a: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成立日期</a:t>
            </a:r>
            <a:r>
              <a:rPr lang="en-US" altLang="zh-TW" sz="2000" b="1" dirty="0" smtClean="0">
                <a:latin typeface="標楷體"/>
                <a:ea typeface="標楷體"/>
                <a:cs typeface="Microsoft Himalaya" panose="01010100010101010101" pitchFamily="2" charset="0"/>
              </a:rPr>
              <a:t>﹕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中華民國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八十六年九月十一日成立</a:t>
            </a: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核准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文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號</a:t>
            </a:r>
            <a:r>
              <a:rPr lang="en-US" altLang="zh-TW" sz="2000" b="1" dirty="0" smtClean="0">
                <a:latin typeface="標楷體"/>
                <a:ea typeface="標楷體"/>
                <a:cs typeface="Microsoft Himalaya" panose="01010100010101010101" pitchFamily="2" charset="0"/>
              </a:rPr>
              <a:t>﹕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台東縣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政府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86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年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8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9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日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(86)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府教社字第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092740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號函</a:t>
            </a: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台東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地方法院東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86.9.11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院任登字第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24669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號公告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登記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服務目的</a:t>
            </a:r>
            <a:r>
              <a:rPr lang="en-US" altLang="zh-TW" sz="2000" b="1" dirty="0" smtClean="0">
                <a:latin typeface="標楷體"/>
                <a:ea typeface="標楷體"/>
                <a:cs typeface="Microsoft Himalaya" panose="01010100010101010101" pitchFamily="2" charset="0"/>
              </a:rPr>
              <a:t>﹕</a:t>
            </a: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身心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障礙者社區日間作業設施</a:t>
            </a: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身心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障礙者住宿服務→社區家園</a:t>
            </a: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身心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障礙相關之活動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辦理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身心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障礙者社會能力、權益、自我成長等教育訓練</a:t>
            </a: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身心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障礙者作品展售行銷 </a:t>
            </a: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身心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障礙者就業相關服務</a:t>
            </a: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老人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長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照送餐服務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業務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服務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地點：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行政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→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台東市正氣路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489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號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2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樓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。 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電話</a:t>
            </a:r>
            <a:r>
              <a:rPr lang="en-US" altLang="zh-TW" sz="2000" dirty="0" smtClean="0">
                <a:latin typeface="標楷體"/>
                <a:ea typeface="標楷體"/>
                <a:cs typeface="Microsoft Himalaya" panose="01010100010101010101" pitchFamily="2" charset="0"/>
              </a:rPr>
              <a:t>﹕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089-361899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。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服務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時間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﹕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上午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08:00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～下午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05:30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0" indent="0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日間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作業所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→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台東市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傳廣路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153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巷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1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號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1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2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樓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。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</a:t>
            </a: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電話</a:t>
            </a:r>
            <a:r>
              <a:rPr lang="en-US" altLang="zh-TW" sz="2000" dirty="0" smtClean="0">
                <a:latin typeface="標楷體"/>
                <a:ea typeface="標楷體"/>
                <a:cs typeface="Microsoft Himalaya" panose="01010100010101010101" pitchFamily="2" charset="0"/>
              </a:rPr>
              <a:t>﹕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089-361089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。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服務時間</a:t>
            </a:r>
            <a:r>
              <a:rPr lang="en-US" altLang="zh-TW" sz="2000" dirty="0" smtClean="0">
                <a:latin typeface="標楷體"/>
                <a:ea typeface="標楷體"/>
                <a:cs typeface="Microsoft Himalaya" panose="01010100010101010101" pitchFamily="2" charset="0"/>
              </a:rPr>
              <a:t>﹕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上午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08:00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～下午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04:00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0" indent="0"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附設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便利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坊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→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台東市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正氣路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487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號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1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樓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。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        </a:t>
            </a: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電話</a:t>
            </a:r>
            <a:r>
              <a:rPr lang="en-US" altLang="zh-TW" sz="2000" dirty="0" smtClean="0">
                <a:latin typeface="標楷體"/>
                <a:ea typeface="標楷體"/>
                <a:cs typeface="Microsoft Himalaya" panose="01010100010101010101" pitchFamily="2" charset="0"/>
              </a:rPr>
              <a:t>﹕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089-318909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。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服務時間</a:t>
            </a:r>
            <a:r>
              <a:rPr lang="en-US" altLang="zh-TW" sz="2000" dirty="0" smtClean="0">
                <a:latin typeface="標楷體"/>
                <a:ea typeface="標楷體"/>
                <a:cs typeface="Microsoft Himalaya" panose="01010100010101010101" pitchFamily="2" charset="0"/>
              </a:rPr>
              <a:t>﹕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上午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08:00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～下午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05:30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0" indent="0">
              <a:buNone/>
            </a:pPr>
            <a:endParaRPr lang="zh-TW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附設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晟心餐飲庇護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工場</a:t>
            </a:r>
            <a:r>
              <a:rPr lang="zh-TW" altLang="en-US" sz="2000" dirty="0" smtClean="0">
                <a:latin typeface="標楷體"/>
                <a:ea typeface="標楷體"/>
                <a:cs typeface="Microsoft Himalaya" panose="01010100010101010101" pitchFamily="2" charset="0"/>
              </a:rPr>
              <a:t>→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台東市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正氣路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489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號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1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樓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電話</a:t>
            </a:r>
            <a:r>
              <a:rPr lang="en-US" altLang="zh-TW" sz="2000" dirty="0" smtClean="0">
                <a:latin typeface="標楷體"/>
                <a:ea typeface="標楷體"/>
                <a:cs typeface="Microsoft Himalaya" panose="01010100010101010101" pitchFamily="2" charset="0"/>
              </a:rPr>
              <a:t>﹕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089-318189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。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服務時間</a:t>
            </a:r>
            <a:r>
              <a:rPr lang="en-US" altLang="zh-TW" sz="2000" dirty="0" smtClean="0">
                <a:latin typeface="標楷體"/>
                <a:ea typeface="標楷體"/>
                <a:cs typeface="Microsoft Himalaya" panose="01010100010101010101" pitchFamily="2" charset="0"/>
              </a:rPr>
              <a:t>﹕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上午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10:30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～下午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14:30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                 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 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上午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16:30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～下午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19:30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</a:b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896544"/>
          </a:xfrm>
        </p:spPr>
        <p:txBody>
          <a:bodyPr>
            <a:normAutofit/>
          </a:bodyPr>
          <a:lstStyle/>
          <a:p>
            <a:r>
              <a:rPr lang="zh-TW" altLang="zh-TW" sz="2200" b="1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服務地點：</a:t>
            </a:r>
            <a:endPara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9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夜間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社區家園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文賢一舍→台東市正氣北路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183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巷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27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弄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3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號。 電話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﹕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089-323309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文賢二舍→台東市上海街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32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巷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40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號。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電話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﹕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089-311959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文賢三舍→台東市杭州街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220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巷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43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號。      電話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﹕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089-323259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服務時間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﹕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下午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05:30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～上午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08:00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>
                <a:latin typeface="標楷體"/>
                <a:ea typeface="標楷體"/>
                <a:cs typeface="Microsoft Himalaya" panose="01010100010101010101" pitchFamily="2" charset="0"/>
              </a:rPr>
              <a:t>･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長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照送餐服務</a:t>
            </a:r>
            <a:r>
              <a:rPr lang="zh-TW" altLang="en-US" sz="2000" dirty="0">
                <a:latin typeface="標楷體"/>
                <a:ea typeface="標楷體"/>
                <a:cs typeface="Microsoft Himalaya" panose="01010100010101010101" pitchFamily="2" charset="0"/>
              </a:rPr>
              <a:t>→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台東市正氣路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489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號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樓。   電話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﹕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089-318189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肘形接點 14"/>
          <p:cNvCxnSpPr/>
          <p:nvPr/>
        </p:nvCxnSpPr>
        <p:spPr>
          <a:xfrm rot="10800000" flipV="1">
            <a:off x="788813" y="1846500"/>
            <a:ext cx="3657523" cy="39953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>
          <a:xfrm flipH="1">
            <a:off x="8364787" y="2557375"/>
            <a:ext cx="7427" cy="500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 flipH="1">
            <a:off x="6956337" y="2568346"/>
            <a:ext cx="7427" cy="500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>
          <a:xfrm flipH="1">
            <a:off x="5558974" y="2557375"/>
            <a:ext cx="7427" cy="500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/>
          <p:nvPr/>
        </p:nvCxnSpPr>
        <p:spPr>
          <a:xfrm flipH="1">
            <a:off x="3690135" y="2581742"/>
            <a:ext cx="7427" cy="500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/>
          <p:nvPr/>
        </p:nvCxnSpPr>
        <p:spPr>
          <a:xfrm flipH="1">
            <a:off x="2248902" y="2524932"/>
            <a:ext cx="7427" cy="500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stCxn id="8" idx="2"/>
          </p:cNvCxnSpPr>
          <p:nvPr/>
        </p:nvCxnSpPr>
        <p:spPr>
          <a:xfrm flipH="1">
            <a:off x="781385" y="2568346"/>
            <a:ext cx="7427" cy="500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996334" y="620688"/>
            <a:ext cx="900000" cy="39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  <a:cs typeface="華康標楷體" panose="03000509000000000000" pitchFamily="65" charset="-120"/>
              </a:rPr>
              <a:t>董事會</a:t>
            </a:r>
            <a:endParaRPr lang="zh-TW" altLang="en-US" sz="1600" b="1" dirty="0">
              <a:solidFill>
                <a:schemeClr val="tx1"/>
              </a:solidFill>
              <a:latin typeface="華康標楷體" panose="03000509000000000000" pitchFamily="65" charset="-120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96334" y="1304720"/>
            <a:ext cx="900000" cy="39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  <a:cs typeface="華康標楷體" panose="03000509000000000000" pitchFamily="65" charset="-120"/>
              </a:rPr>
              <a:t>董事長</a:t>
            </a:r>
            <a:endParaRPr lang="zh-TW" altLang="en-US" sz="1600" b="1" dirty="0">
              <a:solidFill>
                <a:schemeClr val="tx1"/>
              </a:solidFill>
              <a:latin typeface="華康標楷體" panose="03000509000000000000" pitchFamily="65" charset="-120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cxnSp>
        <p:nvCxnSpPr>
          <p:cNvPr id="5" name="直線接點 4"/>
          <p:cNvCxnSpPr>
            <a:stCxn id="2" idx="2"/>
            <a:endCxn id="3" idx="0"/>
          </p:cNvCxnSpPr>
          <p:nvPr/>
        </p:nvCxnSpPr>
        <p:spPr>
          <a:xfrm>
            <a:off x="4446334" y="101668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79512" y="1992282"/>
            <a:ext cx="1218599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營運</a:t>
            </a:r>
            <a:endParaRPr lang="en-US" altLang="zh-TW" sz="1600" dirty="0" smtClean="0">
              <a:solidFill>
                <a:schemeClr val="tx1"/>
              </a:solidFill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  <a:p>
            <a:pPr algn="ctr"/>
            <a:r>
              <a:rPr lang="zh-TW" altLang="en-US" sz="1600" dirty="0" smtClean="0">
                <a:solidFill>
                  <a:schemeClr val="tx1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管理</a:t>
            </a:r>
            <a:r>
              <a:rPr lang="zh-TW" altLang="en-US" sz="1600" dirty="0">
                <a:solidFill>
                  <a:schemeClr val="tx1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組</a:t>
            </a:r>
          </a:p>
        </p:txBody>
      </p:sp>
      <p:sp>
        <p:nvSpPr>
          <p:cNvPr id="20" name="矩形 19"/>
          <p:cNvSpPr/>
          <p:nvPr/>
        </p:nvSpPr>
        <p:spPr>
          <a:xfrm>
            <a:off x="1691680" y="1992282"/>
            <a:ext cx="1224136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日間作業設施</a:t>
            </a:r>
            <a:r>
              <a:rPr lang="en-US" altLang="zh-TW" sz="1600" dirty="0">
                <a:solidFill>
                  <a:schemeClr val="tx1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(</a:t>
            </a:r>
            <a:r>
              <a:rPr lang="zh-TW" altLang="en-US" sz="1600" dirty="0">
                <a:solidFill>
                  <a:schemeClr val="tx1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小作所</a:t>
            </a:r>
            <a:r>
              <a:rPr lang="en-US" altLang="zh-TW" sz="1600" dirty="0">
                <a:solidFill>
                  <a:schemeClr val="tx1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)</a:t>
            </a:r>
            <a:endParaRPr lang="zh-TW" altLang="en-US" sz="1600" dirty="0">
              <a:solidFill>
                <a:schemeClr val="tx1"/>
              </a:solidFill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</p:txBody>
      </p:sp>
      <p:cxnSp>
        <p:nvCxnSpPr>
          <p:cNvPr id="22" name="直線接點 21"/>
          <p:cNvCxnSpPr>
            <a:endCxn id="20" idx="0"/>
          </p:cNvCxnSpPr>
          <p:nvPr/>
        </p:nvCxnSpPr>
        <p:spPr>
          <a:xfrm>
            <a:off x="2303748" y="1846500"/>
            <a:ext cx="0" cy="145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239968" y="1992282"/>
            <a:ext cx="1008247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勝賢附設</a:t>
            </a:r>
            <a:endParaRPr lang="en-US" altLang="zh-TW" sz="1600" dirty="0" smtClean="0">
              <a:solidFill>
                <a:schemeClr val="tx1"/>
              </a:solidFill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  <a:p>
            <a:pPr algn="ctr"/>
            <a:r>
              <a:rPr lang="zh-TW" altLang="en-US" sz="1600" dirty="0" smtClean="0">
                <a:solidFill>
                  <a:schemeClr val="tx1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便利坊</a:t>
            </a:r>
            <a:endParaRPr lang="zh-TW" altLang="en-US" sz="1600" dirty="0">
              <a:solidFill>
                <a:schemeClr val="tx1"/>
              </a:solidFill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04048" y="1992282"/>
            <a:ext cx="1081241" cy="5545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晟心餐廳</a:t>
            </a:r>
            <a:endParaRPr lang="en-US" altLang="zh-TW" sz="1600" dirty="0" smtClean="0">
              <a:solidFill>
                <a:schemeClr val="tx1"/>
              </a:solidFill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  <a:p>
            <a:pPr algn="ctr"/>
            <a:r>
              <a:rPr lang="zh-TW" altLang="en-US" sz="1600" dirty="0" smtClean="0">
                <a:solidFill>
                  <a:schemeClr val="tx1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庇護工場</a:t>
            </a:r>
            <a:endParaRPr lang="en-US" altLang="zh-TW" sz="1600" dirty="0" smtClean="0">
              <a:solidFill>
                <a:schemeClr val="tx1"/>
              </a:solidFill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72200" y="1992282"/>
            <a:ext cx="1081241" cy="5545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長</a:t>
            </a:r>
            <a:r>
              <a:rPr lang="zh-TW" altLang="en-US" sz="1600" dirty="0" smtClean="0">
                <a:solidFill>
                  <a:schemeClr val="tx1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照</a:t>
            </a:r>
            <a:r>
              <a:rPr lang="en-US" altLang="zh-TW" sz="1600" dirty="0" smtClean="0">
                <a:solidFill>
                  <a:schemeClr val="tx1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2.0</a:t>
            </a:r>
          </a:p>
          <a:p>
            <a:pPr algn="ctr"/>
            <a:r>
              <a:rPr lang="zh-TW" altLang="en-US" sz="1600" dirty="0">
                <a:solidFill>
                  <a:schemeClr val="tx1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老人送餐</a:t>
            </a:r>
            <a:endParaRPr lang="en-US" altLang="zh-TW" sz="1600" dirty="0" smtClean="0">
              <a:solidFill>
                <a:schemeClr val="tx1"/>
              </a:solidFill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673114" y="1992282"/>
            <a:ext cx="1313754" cy="5545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夜間社區</a:t>
            </a:r>
            <a:r>
              <a:rPr lang="zh-TW" altLang="en-US" sz="1600" dirty="0" smtClean="0">
                <a:solidFill>
                  <a:schemeClr val="tx1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家園</a:t>
            </a:r>
            <a:r>
              <a:rPr lang="en-US" altLang="zh-TW" sz="1600" dirty="0" smtClean="0">
                <a:solidFill>
                  <a:schemeClr val="tx1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(</a:t>
            </a:r>
            <a:r>
              <a:rPr lang="zh-TW" altLang="en-US" sz="1600" dirty="0" smtClean="0">
                <a:solidFill>
                  <a:schemeClr val="tx1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文賢宿舍</a:t>
            </a:r>
            <a:r>
              <a:rPr lang="en-US" altLang="zh-TW" sz="1600" dirty="0" smtClean="0">
                <a:solidFill>
                  <a:schemeClr val="tx1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)</a:t>
            </a:r>
          </a:p>
        </p:txBody>
      </p:sp>
      <p:cxnSp>
        <p:nvCxnSpPr>
          <p:cNvPr id="37" name="肘形接點 36"/>
          <p:cNvCxnSpPr>
            <a:stCxn id="3" idx="2"/>
            <a:endCxn id="32" idx="0"/>
          </p:cNvCxnSpPr>
          <p:nvPr/>
        </p:nvCxnSpPr>
        <p:spPr>
          <a:xfrm rot="16200000" flipH="1">
            <a:off x="6242381" y="-95328"/>
            <a:ext cx="291562" cy="388365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215950" y="2885312"/>
            <a:ext cx="324000" cy="27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財務相關管理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zh-TW" altLang="en-US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1958" y="2885312"/>
            <a:ext cx="324000" cy="27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行政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r>
              <a:rPr lang="en-US" altLang="zh-TW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 /</a:t>
            </a:r>
            <a:endParaRPr lang="en-US" altLang="zh-TW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人事管理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zh-TW" altLang="en-US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08038" y="2885312"/>
            <a:ext cx="324000" cy="27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活動及其他相關業務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zh-TW" altLang="en-US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84092" y="2885312"/>
            <a:ext cx="324000" cy="27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手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工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皂組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 </a:t>
            </a:r>
            <a:r>
              <a:rPr lang="en-US" altLang="zh-TW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:</a:t>
            </a:r>
            <a:r>
              <a:rPr lang="zh-TW" altLang="en-US" sz="1600" b="1" dirty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手工皂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製作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zh-TW" altLang="en-US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80100" y="2885312"/>
            <a:ext cx="324000" cy="27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二手組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 </a:t>
            </a:r>
            <a:r>
              <a:rPr lang="en-US" altLang="zh-TW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:</a:t>
            </a:r>
          </a:p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二手商品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分類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zh-TW" altLang="en-US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76180" y="2885312"/>
            <a:ext cx="324000" cy="27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休閒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 </a:t>
            </a:r>
            <a:r>
              <a:rPr lang="en-US" altLang="zh-TW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/</a:t>
            </a:r>
          </a:p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體能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 </a:t>
            </a:r>
            <a:r>
              <a:rPr lang="en-US" altLang="zh-TW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/</a:t>
            </a:r>
          </a:p>
          <a:p>
            <a:pPr algn="ctr"/>
            <a:r>
              <a:rPr lang="zh-TW" altLang="en-US" sz="1600" b="1" dirty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社會</a:t>
            </a:r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適應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zh-TW" altLang="en-US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132127" y="2885312"/>
            <a:ext cx="324000" cy="27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正氣門市 </a:t>
            </a:r>
            <a:r>
              <a:rPr lang="en-US" altLang="zh-TW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:</a:t>
            </a:r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  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販售自製商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zh-TW" altLang="en-US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28135" y="2885312"/>
            <a:ext cx="324000" cy="27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提供工作技能訓練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4215" y="2885312"/>
            <a:ext cx="324000" cy="27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手作特色餐飲商品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004680" y="2885312"/>
            <a:ext cx="324000" cy="27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身</a:t>
            </a:r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障就業機會供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給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zh-TW" altLang="en-US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400688" y="2885312"/>
            <a:ext cx="324000" cy="27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庇護性餐飲廚房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796768" y="2885312"/>
            <a:ext cx="324000" cy="27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強化自理生活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zh-TW" altLang="en-US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402043" y="2879979"/>
            <a:ext cx="324000" cy="27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提供營養餐食並送餐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zh-TW" altLang="en-US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798051" y="2879979"/>
            <a:ext cx="324000" cy="27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社區老人關懷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194131" y="2879979"/>
            <a:ext cx="324000" cy="27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個案</a:t>
            </a:r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輔導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、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r>
              <a:rPr lang="zh-TW" altLang="en-US" sz="1600" b="1" dirty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轉</a:t>
            </a:r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銜服務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zh-TW" altLang="en-US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788059" y="2879979"/>
            <a:ext cx="324000" cy="27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文賢</a:t>
            </a:r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一舍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 </a:t>
            </a:r>
            <a:r>
              <a:rPr lang="en-US" altLang="zh-TW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/</a:t>
            </a:r>
          </a:p>
          <a:p>
            <a:pPr algn="ctr"/>
            <a:r>
              <a:rPr lang="zh-TW" altLang="en-US" sz="1600" b="1" dirty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二</a:t>
            </a:r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舍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 </a:t>
            </a:r>
            <a:r>
              <a:rPr lang="en-US" altLang="zh-TW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/</a:t>
            </a:r>
          </a:p>
          <a:p>
            <a:pPr algn="ctr"/>
            <a:r>
              <a:rPr lang="zh-TW" altLang="en-US" sz="1600" b="1" dirty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三</a:t>
            </a:r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舍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184067" y="2879979"/>
            <a:ext cx="324000" cy="27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健康</a:t>
            </a:r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協助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 </a:t>
            </a:r>
            <a:r>
              <a:rPr lang="en-US" altLang="zh-TW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/</a:t>
            </a:r>
          </a:p>
          <a:p>
            <a:pPr algn="ctr"/>
            <a:r>
              <a:rPr lang="zh-TW" altLang="en-US" sz="1600" b="1" dirty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資源</a:t>
            </a:r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連結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580147" y="2879979"/>
            <a:ext cx="324000" cy="27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社會參與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 </a:t>
            </a:r>
            <a:r>
              <a:rPr lang="en-US" altLang="zh-TW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/</a:t>
            </a:r>
          </a:p>
          <a:p>
            <a:pPr algn="ctr"/>
            <a:r>
              <a:rPr lang="zh-TW" altLang="en-US" sz="1600" b="1" dirty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權益</a:t>
            </a:r>
            <a:r>
              <a:rPr lang="zh-TW" altLang="en-US" sz="1600" b="1" dirty="0" smtClean="0">
                <a:latin typeface="+mj-lt"/>
                <a:ea typeface="華康標楷體" panose="03000509000000000000" pitchFamily="65" charset="-120"/>
                <a:cs typeface="華康標楷體" panose="03000509000000000000" pitchFamily="65" charset="-120"/>
              </a:rPr>
              <a:t>維護</a:t>
            </a:r>
            <a:endParaRPr lang="en-US" altLang="zh-TW" sz="1600" b="1" dirty="0" smtClean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en-US" altLang="zh-TW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  <a:p>
            <a:pPr algn="ctr"/>
            <a:endParaRPr lang="zh-TW" altLang="en-US" sz="1600" b="1" dirty="0">
              <a:latin typeface="+mj-lt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79512" y="6093295"/>
            <a:ext cx="1044000" cy="7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會計人員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人員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1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691680" y="6093295"/>
            <a:ext cx="1044000" cy="7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社工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人員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教保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人員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1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239968" y="6093295"/>
            <a:ext cx="1044000" cy="7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專職人員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兼職人員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門市人員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62" name="矩形 61"/>
          <p:cNvSpPr/>
          <p:nvPr/>
        </p:nvSpPr>
        <p:spPr>
          <a:xfrm>
            <a:off x="5040668" y="6093295"/>
            <a:ext cx="1044000" cy="7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服人員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行銷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人員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技服人員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身障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就業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(6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63" name="矩形 62"/>
          <p:cNvSpPr/>
          <p:nvPr/>
        </p:nvSpPr>
        <p:spPr>
          <a:xfrm>
            <a:off x="6456051" y="6093295"/>
            <a:ext cx="1044000" cy="7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社工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督導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助理人員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兼職送餐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64" name="矩形 63"/>
          <p:cNvSpPr/>
          <p:nvPr/>
        </p:nvSpPr>
        <p:spPr>
          <a:xfrm>
            <a:off x="7891894" y="6093295"/>
            <a:ext cx="1044000" cy="7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社工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人員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保人員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兼任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督導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1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" name="向下箭號 3"/>
          <p:cNvSpPr/>
          <p:nvPr/>
        </p:nvSpPr>
        <p:spPr>
          <a:xfrm>
            <a:off x="611560" y="5661248"/>
            <a:ext cx="262443" cy="432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sp>
        <p:nvSpPr>
          <p:cNvPr id="48" name="向下箭號 47"/>
          <p:cNvSpPr/>
          <p:nvPr/>
        </p:nvSpPr>
        <p:spPr>
          <a:xfrm>
            <a:off x="2116258" y="5661248"/>
            <a:ext cx="262443" cy="432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sp>
        <p:nvSpPr>
          <p:cNvPr id="49" name="向下箭號 48"/>
          <p:cNvSpPr/>
          <p:nvPr/>
        </p:nvSpPr>
        <p:spPr>
          <a:xfrm>
            <a:off x="3546119" y="5661248"/>
            <a:ext cx="262443" cy="432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sp>
        <p:nvSpPr>
          <p:cNvPr id="51" name="向下箭號 50"/>
          <p:cNvSpPr/>
          <p:nvPr/>
        </p:nvSpPr>
        <p:spPr>
          <a:xfrm>
            <a:off x="5400652" y="5661248"/>
            <a:ext cx="262443" cy="432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sp>
        <p:nvSpPr>
          <p:cNvPr id="65" name="向下箭號 64"/>
          <p:cNvSpPr/>
          <p:nvPr/>
        </p:nvSpPr>
        <p:spPr>
          <a:xfrm>
            <a:off x="6816035" y="5661248"/>
            <a:ext cx="262443" cy="432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sp>
        <p:nvSpPr>
          <p:cNvPr id="66" name="向下箭號 65"/>
          <p:cNvSpPr/>
          <p:nvPr/>
        </p:nvSpPr>
        <p:spPr>
          <a:xfrm>
            <a:off x="8172400" y="5661248"/>
            <a:ext cx="262443" cy="432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50" y="-42316"/>
            <a:ext cx="1271432" cy="103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標題 1"/>
          <p:cNvSpPr txBox="1">
            <a:spLocks/>
          </p:cNvSpPr>
          <p:nvPr/>
        </p:nvSpPr>
        <p:spPr>
          <a:xfrm>
            <a:off x="2052062" y="116632"/>
            <a:ext cx="5530394" cy="5463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sz="2800" b="1" dirty="0" smtClean="0">
                <a:solidFill>
                  <a:schemeClr val="tx1"/>
                </a:solidFill>
                <a:latin typeface="Microsoft Himalaya" panose="01010100010101010101" pitchFamily="2" charset="0"/>
                <a:ea typeface="HarmonyOS Sans SC Black" panose="00000A00000000000000" pitchFamily="2" charset="-122"/>
                <a:cs typeface="Microsoft Himalaya" panose="01010100010101010101" pitchFamily="2" charset="0"/>
              </a:rPr>
              <a:t>財團法人李勝賢文教基金會組織圖</a:t>
            </a:r>
            <a:endParaRPr lang="zh-TW" altLang="en-US" sz="2800" b="1" dirty="0">
              <a:solidFill>
                <a:schemeClr val="tx1"/>
              </a:solidFill>
              <a:latin typeface="Microsoft Himalaya" panose="01010100010101010101" pitchFamily="2" charset="0"/>
              <a:ea typeface="HarmonyOS Sans SC Black" panose="00000A00000000000000" pitchFamily="2" charset="-122"/>
              <a:cs typeface="Microsoft Himalaya" panose="01010100010101010101" pitchFamily="2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370452" y="3025546"/>
            <a:ext cx="461665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none" rtlCol="0">
            <a:spAutoFit/>
          </a:bodyPr>
          <a:lstStyle/>
          <a:p>
            <a:r>
              <a:rPr lang="zh-TW" altLang="en-US" dirty="0" smtClean="0">
                <a:latin typeface="ＤＦ中太楷書体" panose="02010609010101010101" pitchFamily="1" charset="-128"/>
                <a:ea typeface="ＤＦ中太楷書体" panose="02010609010101010101" pitchFamily="1" charset="-128"/>
              </a:rPr>
              <a:t>關懷弱勢者的生活</a:t>
            </a:r>
            <a:endParaRPr lang="zh-TW" altLang="en-US" dirty="0">
              <a:latin typeface="ＤＦ中太楷書体" panose="02010609010101010101" pitchFamily="1" charset="-128"/>
              <a:ea typeface="ＤＦ中太楷書体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04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800" b="1" dirty="0">
                <a:latin typeface="Microsoft Himalaya" panose="01010100010101010101" pitchFamily="2" charset="0"/>
                <a:ea typeface="HarmonyOS Sans SC Black" panose="00000A00000000000000" pitchFamily="2" charset="-122"/>
                <a:cs typeface="Microsoft Himalaya" panose="01010100010101010101" pitchFamily="2" charset="0"/>
              </a:rPr>
              <a:t>心智障礙者社區日間作業設施</a:t>
            </a:r>
            <a:r>
              <a:rPr lang="zh-TW" altLang="en-US" sz="2800" b="1" dirty="0" smtClean="0">
                <a:latin typeface="Microsoft Himalaya" panose="01010100010101010101" pitchFamily="2" charset="0"/>
                <a:ea typeface="HarmonyOS Sans SC Black" panose="00000A00000000000000" pitchFamily="2" charset="-122"/>
                <a:cs typeface="Microsoft Himalaya" panose="01010100010101010101" pitchFamily="2" charset="0"/>
              </a:rPr>
              <a:t>計畫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提供心智障礙者如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(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表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1)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之各項服務，服務作業產品有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: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手工皂、包子饅頭、二手商品整理。每日作業訓練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4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小時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，其他時間安排作業以外之服務項目訓練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。</a:t>
            </a:r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0" indent="0">
              <a:buNone/>
            </a:pPr>
            <a:endParaRPr lang="en-US" altLang="zh-TW" sz="1700" dirty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0" indent="0">
              <a:buNone/>
            </a:pPr>
            <a:endParaRPr lang="zh-TW" altLang="en-US" sz="1700" dirty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261548"/>
              </p:ext>
            </p:extLst>
          </p:nvPr>
        </p:nvGraphicFramePr>
        <p:xfrm>
          <a:off x="611560" y="2420888"/>
          <a:ext cx="7992888" cy="394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8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82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01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服務項目 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服務人數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日間服務時間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營業處所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作業及態度與技能：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/>
                      </a:r>
                      <a:b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</a:b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手工皂製作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/>
                      </a:r>
                      <a:b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</a:b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包子、饅頭製作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/>
                      </a:r>
                      <a:b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</a:b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二手商品分類整理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/>
                      </a:r>
                      <a:b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</a:b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勝賢便利坊、自強便利坊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服務人數</a:t>
                      </a: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共</a:t>
                      </a: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20</a:t>
                      </a: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位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星期一至星期五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 08:00-16:00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rowSpan="4"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服務地址</a:t>
                      </a:r>
                    </a:p>
                    <a:p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台東市傳廣路</a:t>
                      </a:r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153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巷</a:t>
                      </a:r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</a:p>
                    <a:p>
                      <a:endParaRPr lang="zh-TW" altLang="en-US" sz="1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自強站 </a:t>
                      </a:r>
                    </a:p>
                    <a:p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地址</a:t>
                      </a:r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台東市傳廣路</a:t>
                      </a:r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153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巷</a:t>
                      </a:r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</a:p>
                    <a:p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電話</a:t>
                      </a:r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:089-361089   </a:t>
                      </a:r>
                    </a:p>
                    <a:p>
                      <a:endParaRPr lang="en-US" altLang="zh-TW" sz="1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正氣站</a:t>
                      </a:r>
                    </a:p>
                    <a:p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地址</a:t>
                      </a:r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台東市正氣路</a:t>
                      </a:r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487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</a:p>
                    <a:p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電話</a:t>
                      </a:r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:089-318909</a:t>
                      </a:r>
                    </a:p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獨立生活能力訓練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rowSpan="3" gridSpan="2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基本認知能力訓練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gridSpan="2" v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社會能力訓練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gridSpan="2" v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3340841" cy="222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1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latin typeface="Microsoft Himalaya" panose="01010100010101010101" pitchFamily="2" charset="0"/>
                <a:ea typeface="HarmonyOS Sans SC Black" panose="00000A00000000000000" pitchFamily="2" charset="-122"/>
                <a:cs typeface="Microsoft Himalaya" panose="01010100010101010101" pitchFamily="2" charset="0"/>
              </a:rPr>
              <a:t>成年心智障礙者社區居住計畫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1"/>
          </a:xfrm>
        </p:spPr>
        <p:txBody>
          <a:bodyPr>
            <a:normAutofit/>
          </a:bodyPr>
          <a:lstStyle/>
          <a:p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提供服務使用者如之服務項目，並整合醫療、教育、就業及福利服務資源，對成年心智障礙者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提供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社區化、小型化的服務，提高生活品質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。</a:t>
            </a:r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endParaRPr lang="zh-TW" altLang="en-US" sz="1700" dirty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94283"/>
              </p:ext>
            </p:extLst>
          </p:nvPr>
        </p:nvGraphicFramePr>
        <p:xfrm>
          <a:off x="395536" y="1844824"/>
          <a:ext cx="8712968" cy="4824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60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服務項目 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服務人數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夜間服務時間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夜間服務地址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0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健康協助</a:t>
                      </a:r>
                    </a:p>
                  </a:txBody>
                  <a:tcPr marL="17780" marR="17780" marT="0" marB="0" anchor="ctr"/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可服務</a:t>
                      </a: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人數共</a:t>
                      </a:r>
                      <a:r>
                        <a:rPr lang="en-US" altLang="zh-TW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18</a:t>
                      </a: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位</a:t>
                      </a:r>
                      <a:endParaRPr lang="zh-TW" altLang="en-US" sz="17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全年無休 </a:t>
                      </a:r>
                      <a:endParaRPr lang="en-US" altLang="zh-TW" sz="1700" kern="1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altLang="en-US" sz="1700" kern="1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17:30-08:00</a:t>
                      </a: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文賢一舍</a:t>
                      </a:r>
                      <a:r>
                        <a:rPr lang="en-US" altLang="zh-TW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﹕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台東市正氣北路</a:t>
                      </a:r>
                      <a:r>
                        <a:rPr lang="en-US" altLang="zh-TW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183</a:t>
                      </a: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巷</a:t>
                      </a:r>
                      <a:r>
                        <a:rPr lang="en-US" altLang="zh-TW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27</a:t>
                      </a: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弄</a:t>
                      </a:r>
                      <a:r>
                        <a:rPr lang="en-US" altLang="zh-TW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號。 </a:t>
                      </a:r>
                      <a:endParaRPr lang="en-US" altLang="zh-TW" sz="1700" kern="1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電話</a:t>
                      </a:r>
                      <a:r>
                        <a:rPr lang="en-US" altLang="zh-TW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﹕089-323309</a:t>
                      </a: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en-US" altLang="zh-TW" sz="1700" kern="1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/>
                      </a:r>
                      <a:b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</a:b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文賢二舍</a:t>
                      </a:r>
                      <a:r>
                        <a:rPr lang="en-US" altLang="zh-TW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﹕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台東市上海街</a:t>
                      </a:r>
                      <a:r>
                        <a:rPr lang="en-US" altLang="zh-TW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32</a:t>
                      </a: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巷</a:t>
                      </a:r>
                      <a:r>
                        <a:rPr lang="en-US" altLang="zh-TW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40</a:t>
                      </a: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號。       </a:t>
                      </a:r>
                      <a:endParaRPr lang="en-US" altLang="zh-TW" sz="1700" kern="1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電話</a:t>
                      </a:r>
                      <a:r>
                        <a:rPr lang="en-US" altLang="zh-TW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﹕089-311959</a:t>
                      </a: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en-US" altLang="zh-TW" sz="1700" kern="1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/>
                      </a:r>
                      <a:b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</a:b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文賢三舍</a:t>
                      </a:r>
                      <a:r>
                        <a:rPr lang="en-US" altLang="zh-TW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﹕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台東市杭州街</a:t>
                      </a:r>
                      <a:r>
                        <a:rPr lang="en-US" altLang="zh-TW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220</a:t>
                      </a: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巷</a:t>
                      </a:r>
                      <a:r>
                        <a:rPr lang="en-US" altLang="zh-TW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43</a:t>
                      </a: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號。      </a:t>
                      </a:r>
                      <a:endParaRPr lang="en-US" altLang="zh-TW" sz="1700" kern="1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電話</a:t>
                      </a:r>
                      <a:r>
                        <a:rPr lang="en-US" altLang="zh-TW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﹕089-323259</a:t>
                      </a: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altLang="en-US" sz="17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60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社會支持</a:t>
                      </a: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60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休閒與社會參與</a:t>
                      </a: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60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交通服務</a:t>
                      </a: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60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日間資源連結</a:t>
                      </a:r>
                    </a:p>
                  </a:txBody>
                  <a:tcPr marL="17780" marR="17780" marT="0" marB="0" anchor="ctr"/>
                </a:tc>
                <a:tc rowSpan="4"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altLang="en-US" sz="17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altLang="en-US" sz="1400" kern="10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60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家人關係</a:t>
                      </a:r>
                    </a:p>
                  </a:txBody>
                  <a:tcPr marL="17780" marR="17780" marT="0" marB="0" anchor="ctr"/>
                </a:tc>
                <a:tc gridSpan="2"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altLang="en-US" sz="14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altLang="en-US" sz="14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60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督導服務</a:t>
                      </a:r>
                      <a:r>
                        <a:rPr lang="en-US" sz="17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7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住民權益維護</a:t>
                      </a:r>
                    </a:p>
                  </a:txBody>
                  <a:tcPr marL="17780" marR="17780" marT="0" marB="0" anchor="ctr"/>
                </a:tc>
                <a:tc gridSpan="2"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altLang="en-US" sz="1400" kern="10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altLang="en-US" sz="14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60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建立加強權益及</a:t>
                      </a:r>
                      <a:r>
                        <a:rPr lang="zh-TW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自我</a:t>
                      </a:r>
                      <a:r>
                        <a:rPr lang="zh-TW" altLang="en-US" sz="17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倡議概念</a:t>
                      </a:r>
                      <a:endParaRPr lang="zh-TW" sz="17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 gridSpan="2"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altLang="en-US" sz="1400" kern="10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altLang="en-US" sz="14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81128"/>
            <a:ext cx="3592017" cy="202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7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atin typeface="Microsoft Himalaya" panose="01010100010101010101" pitchFamily="2" charset="0"/>
                <a:ea typeface="HarmonyOS Sans SC Black" panose="00000A00000000000000" pitchFamily="2" charset="-122"/>
                <a:cs typeface="Microsoft Himalaya" panose="01010100010101010101" pitchFamily="2" charset="0"/>
              </a:rPr>
              <a:t>服務內容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5227896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ct val="0"/>
              </a:spcBef>
              <a:buNone/>
            </a:pPr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(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一</a:t>
            </a:r>
            <a:r>
              <a:rPr lang="en-US" altLang="zh-TW" sz="19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)</a:t>
            </a:r>
            <a:r>
              <a:rPr lang="zh-TW" altLang="en-US" sz="19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七大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領域：統整以下各領域項目於每季</a:t>
            </a:r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ISP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執行成果報告，經主管審視</a:t>
            </a:r>
            <a:r>
              <a:rPr lang="zh-TW" altLang="en-US" sz="19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期間內</a:t>
            </a:r>
            <a:endParaRPr lang="en-US" altLang="zh-TW" sz="1900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0" indent="0">
              <a:lnSpc>
                <a:spcPts val="3000"/>
              </a:lnSpc>
              <a:spcBef>
                <a:spcPct val="0"/>
              </a:spcBef>
              <a:buNone/>
            </a:pPr>
            <a:r>
              <a:rPr lang="en-US" altLang="zh-TW" sz="19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           </a:t>
            </a:r>
            <a:r>
              <a:rPr lang="zh-TW" altLang="en-US" sz="19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住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民之生活狀況，據以修正下一季度之服務策略。</a:t>
            </a:r>
          </a:p>
          <a:p>
            <a:pPr marL="400050" lvl="1" indent="0">
              <a:lnSpc>
                <a:spcPts val="3000"/>
              </a:lnSpc>
              <a:spcBef>
                <a:spcPct val="0"/>
              </a:spcBef>
              <a:buNone/>
            </a:pPr>
            <a:r>
              <a:rPr lang="en-US" altLang="zh-TW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(1)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健康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協助：維持適當體適能、維持心理健康、維持身體健康、就醫、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用藥、使用輔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具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/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復健服務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。</a:t>
            </a:r>
            <a:endParaRPr lang="en-US" altLang="zh-TW" sz="1500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400050" lvl="1" indent="0">
              <a:lnSpc>
                <a:spcPts val="3000"/>
              </a:lnSpc>
              <a:spcBef>
                <a:spcPct val="0"/>
              </a:spcBef>
              <a:buNone/>
            </a:pPr>
            <a:r>
              <a:rPr lang="en-US" altLang="zh-TW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(2)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社會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支持：個人衛生、衣著照應、家事處理、家務管理、飲食照應與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烹煮金錢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支出、居住安全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、  計劃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生活作息、人際互動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。</a:t>
            </a:r>
            <a:endParaRPr lang="en-US" altLang="zh-TW" sz="1500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400050" lvl="1" indent="0">
              <a:lnSpc>
                <a:spcPts val="3000"/>
              </a:lnSpc>
              <a:spcBef>
                <a:spcPct val="0"/>
              </a:spcBef>
              <a:buNone/>
            </a:pPr>
            <a:r>
              <a:rPr lang="en-US" altLang="zh-TW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(3)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休閒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與社區參與：社區購物、使用社區設施與設備、參與社區休閒娛樂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及社團活動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、個人嗜好、行動能力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。</a:t>
            </a:r>
            <a:endParaRPr lang="en-US" altLang="zh-TW" sz="1500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400050" lvl="1" indent="0">
              <a:lnSpc>
                <a:spcPts val="3000"/>
              </a:lnSpc>
              <a:spcBef>
                <a:spcPct val="0"/>
              </a:spcBef>
              <a:buNone/>
            </a:pPr>
            <a:r>
              <a:rPr lang="en-US" altLang="zh-TW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(4)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交通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服務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。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400050" lvl="1" indent="0">
              <a:lnSpc>
                <a:spcPts val="3000"/>
              </a:lnSpc>
              <a:spcBef>
                <a:spcPct val="0"/>
              </a:spcBef>
              <a:buNone/>
            </a:pPr>
            <a:r>
              <a:rPr lang="en-US" altLang="zh-TW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(5)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日間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資源連結：連結日間服務資源、穩定就業、參與日間機構工作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/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課程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。</a:t>
            </a:r>
            <a:endParaRPr lang="en-US" altLang="zh-TW" sz="1500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400050" lvl="1" indent="0">
              <a:lnSpc>
                <a:spcPts val="3000"/>
              </a:lnSpc>
              <a:spcBef>
                <a:spcPct val="0"/>
              </a:spcBef>
              <a:buNone/>
            </a:pPr>
            <a:r>
              <a:rPr lang="en-US" altLang="zh-TW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(6)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家人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關係：家人探訪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/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來訪、家人關係處理、家庭支持、親職教育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。</a:t>
            </a:r>
            <a:endParaRPr lang="en-US" altLang="zh-TW" sz="1500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400050" lvl="1" indent="0">
              <a:lnSpc>
                <a:spcPts val="3000"/>
              </a:lnSpc>
              <a:spcBef>
                <a:spcPct val="0"/>
              </a:spcBef>
              <a:buNone/>
            </a:pPr>
            <a:r>
              <a:rPr lang="en-US" altLang="zh-TW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(7)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督導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服務：協助住民自我倡議、提供住民選擇與自我決策、協助自我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保護、協 </a:t>
            </a:r>
            <a:endParaRPr lang="en-US" altLang="zh-TW" sz="1500" dirty="0" smtClean="0">
              <a:latin typeface="標楷體" panose="03000509000000000000" pitchFamily="65" charset="-120"/>
              <a:ea typeface="標楷體" panose="03000509000000000000" pitchFamily="65" charset="-120"/>
              <a:cs typeface="Microsoft Himalaya" panose="01010100010101010101" pitchFamily="2" charset="0"/>
            </a:endParaRPr>
          </a:p>
          <a:p>
            <a:pPr marL="400050" lvl="1" indent="0">
              <a:lnSpc>
                <a:spcPts val="3000"/>
              </a:lnSpc>
              <a:spcBef>
                <a:spcPct val="0"/>
              </a:spcBef>
              <a:buNone/>
            </a:pP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             助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  <a:cs typeface="Microsoft Himalaya" panose="01010100010101010101" pitchFamily="2" charset="0"/>
              </a:rPr>
              <a:t>財務規劃與管理。</a:t>
            </a:r>
          </a:p>
          <a:p>
            <a:endParaRPr lang="zh-TW" altLang="en-US" sz="1900" dirty="0"/>
          </a:p>
        </p:txBody>
      </p:sp>
    </p:spTree>
    <p:extLst>
      <p:ext uri="{BB962C8B-B14F-4D97-AF65-F5344CB8AC3E}">
        <p14:creationId xmlns:p14="http://schemas.microsoft.com/office/powerpoint/2010/main" val="14257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1219</Words>
  <Application>Microsoft Office PowerPoint</Application>
  <PresentationFormat>如螢幕大小 (4:3)</PresentationFormat>
  <Paragraphs>206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13" baseType="lpstr">
      <vt:lpstr>Office 佈景主題</vt:lpstr>
      <vt:lpstr>夏至</vt:lpstr>
      <vt:lpstr>財團法人 李勝賢文教基金會</vt:lpstr>
      <vt:lpstr>簡介</vt:lpstr>
      <vt:lpstr>PowerPoint 簡報</vt:lpstr>
      <vt:lpstr>PowerPoint 簡報</vt:lpstr>
      <vt:lpstr>PowerPoint 簡報</vt:lpstr>
      <vt:lpstr>PowerPoint 簡報</vt:lpstr>
      <vt:lpstr>心智障礙者社區日間作業設施計畫</vt:lpstr>
      <vt:lpstr>成年心智障礙者社區居住計畫</vt:lpstr>
      <vt:lpstr>服務內容</vt:lpstr>
      <vt:lpstr>提供庇護性就業服務(餐飲庇護工場)</vt:lpstr>
      <vt:lpstr>報告完畢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財團法人 李勝賢文教基金會</dc:title>
  <dc:creator>Dino</dc:creator>
  <cp:lastModifiedBy>Dino</cp:lastModifiedBy>
  <cp:revision>89</cp:revision>
  <dcterms:created xsi:type="dcterms:W3CDTF">2023-09-06T02:30:02Z</dcterms:created>
  <dcterms:modified xsi:type="dcterms:W3CDTF">2024-12-03T00:37:29Z</dcterms:modified>
</cp:coreProperties>
</file>